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554" r:id="rId3"/>
    <p:sldId id="564" r:id="rId4"/>
    <p:sldId id="568" r:id="rId5"/>
    <p:sldId id="556" r:id="rId6"/>
    <p:sldId id="257" r:id="rId7"/>
    <p:sldId id="555" r:id="rId8"/>
    <p:sldId id="569" r:id="rId9"/>
    <p:sldId id="561" r:id="rId10"/>
    <p:sldId id="567" r:id="rId11"/>
    <p:sldId id="566" r:id="rId12"/>
    <p:sldId id="570" r:id="rId13"/>
    <p:sldId id="571" r:id="rId14"/>
    <p:sldId id="557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5A11"/>
    <a:srgbClr val="2F5597"/>
    <a:srgbClr val="BF9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678" y="96"/>
      </p:cViewPr>
      <p:guideLst>
        <p:guide orient="horz" pos="2137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591ED0-C0E0-4E11-9074-81DC55C43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2B1E98C-99EC-4649-A29E-F90C0EBEB8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A05C18-9618-42AA-B6DF-39AAB18DB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49189-0F60-480F-A1D8-B6CE30145062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8B8910-CEF5-4FA0-8B0F-A9F80F5FF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CFA4C8-051A-4A53-9902-3A7F52FFA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EDF5-2947-4737-BA34-CDE4894F88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028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06A0C1-809A-45A6-A43D-0467817E5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71D7997-003E-4731-8A42-7B03488613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B2BD3F-7E08-4F70-8E78-F77831096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49189-0F60-480F-A1D8-B6CE30145062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9B8665-0971-4E7F-A62C-88B577EC7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DBEC2C-DC66-4A30-A60E-0FBF990F6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EDF5-2947-4737-BA34-CDE4894F88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147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FFB6817-FB9D-41BB-B21C-DA82B555C6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B3A46C-0343-49CC-A184-DABA06092A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3EFDCD-65A7-4CFA-923F-3394D12D4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49189-0F60-480F-A1D8-B6CE30145062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42D189-254C-4ADB-8928-DBFEE71C3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ECF242-467D-4565-9C57-B011A8736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EDF5-2947-4737-BA34-CDE4894F88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9247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F130BE-73E8-4D71-A3D6-948840B1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44F7F5-535A-4BFB-A479-8A4C3F7DF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7BE730-BB47-4D82-AC1A-150A7FAD4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49189-0F60-480F-A1D8-B6CE30145062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764F91-47E9-4545-92D7-DA0B2A8D2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F0DBC6-C6DC-443D-B88D-EBF252044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EDF5-2947-4737-BA34-CDE4894F88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944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D72CFB-4356-471A-9CB6-C047BD5F7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A2BF8A-4DF4-42A2-A33D-7AE989379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D298E4-C73F-4881-8A34-DA98272D6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49189-0F60-480F-A1D8-B6CE30145062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B4CF27-9D90-438F-A27C-CACC011C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D02D1A-160E-4876-8CD5-4EC9148E6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EDF5-2947-4737-BA34-CDE4894F88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3101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ACC1F1-CFC8-4770-96D3-0FD5A61EA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9C12D1-FF2C-44B7-ACFB-AB8A24A238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6987879-FBD1-42EA-8195-3F0B14AA8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D939CC0-B9A9-4775-81CC-1A0B4994E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49189-0F60-480F-A1D8-B6CE30145062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6F5A14-AF8A-41C7-B777-2B1F3246F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BCA810-C1BC-416D-8D7F-5E5BE677D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EDF5-2947-4737-BA34-CDE4894F88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402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0A716D-BA4D-4301-9995-229E2EA4F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E6E6EF-6FAE-440A-B20E-9C50118C35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9EA688-DF2D-44ED-8492-4DDAA77B4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ECB9214-FF9B-43F1-AC53-5A27E4ED73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8666E7B-6439-4354-A087-FF7A0E34EA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4102C45-3011-41AF-8D31-2997B8CDD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49189-0F60-480F-A1D8-B6CE30145062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5F41DF6-DB87-4C39-A0CF-DE9FC4891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DF30A70-8F4C-4BF4-A1A0-9FF6CD8E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EDF5-2947-4737-BA34-CDE4894F88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573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134B22-CB4B-4EAB-91A5-4532C30CC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DCFF869-666E-42EB-80F9-F9859EB74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49189-0F60-480F-A1D8-B6CE30145062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40C03E8-79E0-4767-B17F-B01AAFCD7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1A17CBB-2C31-4E7F-A392-5CB624259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EDF5-2947-4737-BA34-CDE4894F88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2355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C9F02B6-E5CE-4187-9891-A7A70464F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49189-0F60-480F-A1D8-B6CE30145062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F8470E9-C3B0-43BA-AB64-BA51DF0B6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2AB5F2-0762-4A90-9453-89B5BBE5D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EDF5-2947-4737-BA34-CDE4894F88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508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3EC710-E4FA-43C9-A835-9F44D29E8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8E77B1-1234-4082-A4A3-6BC2BF1D1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3E584E4-CFD5-4C25-845C-A5C0D52C04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A605FF-C865-4BDA-9E55-3F15B8AF4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49189-0F60-480F-A1D8-B6CE30145062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668983A-612A-4B29-87AF-B6F18CE46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B46BB6D-117A-4F72-9FB4-3FFD733D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EDF5-2947-4737-BA34-CDE4894F88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778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1A7241-C60E-4257-BEDE-88026CEE3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4CF5A5D-0DD7-470D-8839-2443E63426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0F0B6F-9428-451A-97D1-471652F03D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BC26466-72F1-4CFB-9269-27A051A35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49189-0F60-480F-A1D8-B6CE30145062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2C934E6-4E70-42A1-8104-43CF9467B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D18CF77-F7F6-4041-9212-397E4599B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EDF5-2947-4737-BA34-CDE4894F88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943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93E1596-0C9E-4A9A-9AC8-F12A118C4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A6D04E6-FF4C-4254-879E-E595DB5A6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098824-9A78-42A4-ADCF-9DF2AD526C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49189-0F60-480F-A1D8-B6CE30145062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1EBF78-7D69-49EC-B3BE-294E8C4E2A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107178-BB5D-4D61-A902-96EF24C8A7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EDF5-2947-4737-BA34-CDE4894F88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851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file:///F:\backup\SurVizor&#39033;&#30446;+&#25237;&#31295;\Chinavis2021\ChinaVis2021_1round\SurVizor.mp4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人穿着衬衫&#10;&#10;描述已自动生成">
            <a:extLst>
              <a:ext uri="{FF2B5EF4-FFF2-40B4-BE49-F238E27FC236}">
                <a16:creationId xmlns:a16="http://schemas.microsoft.com/office/drawing/2014/main" id="{619AB0C1-3836-4AD8-BCF9-8289A8FF9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50"/>
          <a:stretch>
            <a:fillRect/>
          </a:stretch>
        </p:blipFill>
        <p:spPr>
          <a:xfrm>
            <a:off x="5534806" y="3171385"/>
            <a:ext cx="1195413" cy="1439999"/>
          </a:xfrm>
          <a:custGeom>
            <a:avLst/>
            <a:gdLst>
              <a:gd name="connsiteX0" fmla="*/ 597697 w 1195413"/>
              <a:gd name="connsiteY0" fmla="*/ 0 h 1439999"/>
              <a:gd name="connsiteX1" fmla="*/ 597717 w 1195413"/>
              <a:gd name="connsiteY1" fmla="*/ 0 h 1439999"/>
              <a:gd name="connsiteX2" fmla="*/ 742629 w 1195413"/>
              <a:gd name="connsiteY2" fmla="*/ 14627 h 1439999"/>
              <a:gd name="connsiteX3" fmla="*/ 1193989 w 1195413"/>
              <a:gd name="connsiteY3" fmla="*/ 317440 h 1439999"/>
              <a:gd name="connsiteX4" fmla="*/ 1195413 w 1195413"/>
              <a:gd name="connsiteY4" fmla="*/ 320068 h 1439999"/>
              <a:gd name="connsiteX5" fmla="*/ 1195413 w 1195413"/>
              <a:gd name="connsiteY5" fmla="*/ 1119930 h 1439999"/>
              <a:gd name="connsiteX6" fmla="*/ 1193989 w 1195413"/>
              <a:gd name="connsiteY6" fmla="*/ 1122558 h 1439999"/>
              <a:gd name="connsiteX7" fmla="*/ 597707 w 1195413"/>
              <a:gd name="connsiteY7" fmla="*/ 1439999 h 1439999"/>
              <a:gd name="connsiteX8" fmla="*/ 1426 w 1195413"/>
              <a:gd name="connsiteY8" fmla="*/ 1122558 h 1439999"/>
              <a:gd name="connsiteX9" fmla="*/ 0 w 1195413"/>
              <a:gd name="connsiteY9" fmla="*/ 1119929 h 1439999"/>
              <a:gd name="connsiteX10" fmla="*/ 0 w 1195413"/>
              <a:gd name="connsiteY10" fmla="*/ 320070 h 1439999"/>
              <a:gd name="connsiteX11" fmla="*/ 1426 w 1195413"/>
              <a:gd name="connsiteY11" fmla="*/ 317440 h 1439999"/>
              <a:gd name="connsiteX12" fmla="*/ 452785 w 1195413"/>
              <a:gd name="connsiteY12" fmla="*/ 14627 h 143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95413" h="1439999">
                <a:moveTo>
                  <a:pt x="597697" y="0"/>
                </a:moveTo>
                <a:lnTo>
                  <a:pt x="597717" y="0"/>
                </a:lnTo>
                <a:lnTo>
                  <a:pt x="742629" y="14627"/>
                </a:lnTo>
                <a:cubicBezTo>
                  <a:pt x="929873" y="52991"/>
                  <a:pt x="1090608" y="164223"/>
                  <a:pt x="1193989" y="317440"/>
                </a:cubicBezTo>
                <a:lnTo>
                  <a:pt x="1195413" y="320068"/>
                </a:lnTo>
                <a:lnTo>
                  <a:pt x="1195413" y="1119930"/>
                </a:lnTo>
                <a:lnTo>
                  <a:pt x="1193989" y="1122558"/>
                </a:lnTo>
                <a:cubicBezTo>
                  <a:pt x="1064763" y="1314079"/>
                  <a:pt x="845921" y="1439999"/>
                  <a:pt x="597707" y="1439999"/>
                </a:cubicBezTo>
                <a:cubicBezTo>
                  <a:pt x="349493" y="1439999"/>
                  <a:pt x="130652" y="1314079"/>
                  <a:pt x="1426" y="1122558"/>
                </a:cubicBezTo>
                <a:lnTo>
                  <a:pt x="0" y="1119929"/>
                </a:lnTo>
                <a:lnTo>
                  <a:pt x="0" y="320070"/>
                </a:lnTo>
                <a:lnTo>
                  <a:pt x="1426" y="317440"/>
                </a:lnTo>
                <a:cubicBezTo>
                  <a:pt x="104806" y="164223"/>
                  <a:pt x="265541" y="52991"/>
                  <a:pt x="452785" y="14627"/>
                </a:cubicBezTo>
                <a:close/>
              </a:path>
            </a:pathLst>
          </a:cu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C4AAB51-06CF-48E1-9610-D73B918F052D}"/>
              </a:ext>
            </a:extLst>
          </p:cNvPr>
          <p:cNvSpPr txBox="1"/>
          <p:nvPr/>
        </p:nvSpPr>
        <p:spPr>
          <a:xfrm>
            <a:off x="5569315" y="4739192"/>
            <a:ext cx="1907935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Tong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3FC76E3-825C-46D4-9B8F-1FA9423AB420}"/>
              </a:ext>
            </a:extLst>
          </p:cNvPr>
          <p:cNvSpPr txBox="1"/>
          <p:nvPr/>
        </p:nvSpPr>
        <p:spPr>
          <a:xfrm>
            <a:off x="1081619" y="1104586"/>
            <a:ext cx="9944448" cy="193899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6000" dirty="0">
                <a:solidFill>
                  <a:schemeClr val="accent1">
                    <a:lumMod val="75000"/>
                  </a:schemeClr>
                </a:solidFill>
              </a:rPr>
              <a:t>Vision – </a:t>
            </a:r>
            <a:r>
              <a:rPr lang="en-US" altLang="zh-CN" sz="6000" dirty="0">
                <a:solidFill>
                  <a:schemeClr val="accent2">
                    <a:lumMod val="75000"/>
                  </a:schemeClr>
                </a:solidFill>
              </a:rPr>
              <a:t>Visualization</a:t>
            </a:r>
          </a:p>
          <a:p>
            <a:pPr algn="ctr"/>
            <a:r>
              <a:rPr lang="en-US" altLang="zh-CN" sz="6000" dirty="0"/>
              <a:t>Communication Report</a:t>
            </a:r>
            <a:endParaRPr lang="zh-CN" altLang="en-US" sz="6000" dirty="0"/>
          </a:p>
        </p:txBody>
      </p:sp>
      <p:pic>
        <p:nvPicPr>
          <p:cNvPr id="1026" name="Picture 2" descr="汪达- 组员介绍- 浙江工业大学宋爽课题组">
            <a:extLst>
              <a:ext uri="{FF2B5EF4-FFF2-40B4-BE49-F238E27FC236}">
                <a16:creationId xmlns:a16="http://schemas.microsoft.com/office/drawing/2014/main" id="{EB6214B7-0988-446A-AA93-A24053E20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163" y="5505653"/>
            <a:ext cx="990846" cy="99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8BF4C67-86A0-4A25-BA4E-23EB2DDB4AA8}"/>
              </a:ext>
            </a:extLst>
          </p:cNvPr>
          <p:cNvSpPr txBox="1"/>
          <p:nvPr/>
        </p:nvSpPr>
        <p:spPr>
          <a:xfrm>
            <a:off x="5489421" y="5682392"/>
            <a:ext cx="1907935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ZJUTVIS Lab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43B28FC-8BCF-479A-A016-E557AF1AA6E1}"/>
              </a:ext>
            </a:extLst>
          </p:cNvPr>
          <p:cNvSpPr txBox="1"/>
          <p:nvPr/>
        </p:nvSpPr>
        <p:spPr>
          <a:xfrm>
            <a:off x="4540237" y="6051724"/>
            <a:ext cx="3806301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Zhejiang University of Technology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276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853CC59-F2A8-48DC-96DF-006C2DB30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089" y="1535725"/>
            <a:ext cx="7695238" cy="41333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DF0FF40-8805-4230-8B06-7C4357BEA9FD}"/>
              </a:ext>
            </a:extLst>
          </p:cNvPr>
          <p:cNvSpPr/>
          <p:nvPr/>
        </p:nvSpPr>
        <p:spPr>
          <a:xfrm>
            <a:off x="424869" y="507991"/>
            <a:ext cx="73891" cy="406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5267B6C-62DD-4480-9028-87A9A3CF7BF8}"/>
              </a:ext>
            </a:extLst>
          </p:cNvPr>
          <p:cNvSpPr txBox="1"/>
          <p:nvPr/>
        </p:nvSpPr>
        <p:spPr>
          <a:xfrm>
            <a:off x="665012" y="449581"/>
            <a:ext cx="7472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SurVizor: Hierarchical Task Analysis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94C571-6D69-45D5-9B15-87FB07F446BE}"/>
              </a:ext>
            </a:extLst>
          </p:cNvPr>
          <p:cNvSpPr txBox="1"/>
          <p:nvPr/>
        </p:nvSpPr>
        <p:spPr>
          <a:xfrm>
            <a:off x="783356" y="6273225"/>
            <a:ext cx="106983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Guodao Sun, Tong Li, and Ronghua Liang. "SurVizor: visualizing and understanding the key content of surveillance videos." Journal of Visualization. 2021.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36E3D45-D5C6-4219-BA59-167FE548FAD2}"/>
              </a:ext>
            </a:extLst>
          </p:cNvPr>
          <p:cNvSpPr txBox="1"/>
          <p:nvPr/>
        </p:nvSpPr>
        <p:spPr>
          <a:xfrm>
            <a:off x="424869" y="792879"/>
            <a:ext cx="1062783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T1. Data Processing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T1.1. Collect Data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T1.2. Acquire Features</a:t>
            </a: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BF9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T2. Visual Analysis</a:t>
            </a:r>
          </a:p>
          <a:p>
            <a:r>
              <a:rPr lang="en-US" altLang="zh-CN" sz="2000" b="1" dirty="0">
                <a:solidFill>
                  <a:srgbClr val="BF9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T2.1. Video-Level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T2.2. Feature-Level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T2.3. Frame-Level</a:t>
            </a:r>
          </a:p>
          <a:p>
            <a:endParaRPr lang="en-US" altLang="zh-CN" sz="2000" b="1" dirty="0">
              <a:solidFill>
                <a:srgbClr val="BF9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109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7C36B8AF-F504-4AD9-ACA2-788CC5428A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" t="7639" r="22345" b="10695"/>
          <a:stretch/>
        </p:blipFill>
        <p:spPr>
          <a:xfrm>
            <a:off x="95250" y="1325438"/>
            <a:ext cx="7267575" cy="4347238"/>
          </a:xfrm>
          <a:prstGeom prst="rect">
            <a:avLst/>
          </a:prstGeom>
        </p:spPr>
      </p:pic>
      <p:pic>
        <p:nvPicPr>
          <p:cNvPr id="6" name="图片 5" descr="图片包含 文本&#10;&#10;描述已自动生成">
            <a:extLst>
              <a:ext uri="{FF2B5EF4-FFF2-40B4-BE49-F238E27FC236}">
                <a16:creationId xmlns:a16="http://schemas.microsoft.com/office/drawing/2014/main" id="{FBD52D36-4CC2-4F6A-934E-E6303FEF75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271" y="2500819"/>
            <a:ext cx="4717479" cy="24236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BDECBF3D-4B27-4B65-96D3-C23BC9536104}"/>
              </a:ext>
            </a:extLst>
          </p:cNvPr>
          <p:cNvSpPr/>
          <p:nvPr/>
        </p:nvSpPr>
        <p:spPr>
          <a:xfrm>
            <a:off x="6870216" y="3872894"/>
            <a:ext cx="442707" cy="71947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81BBE30-226B-4FF7-B87C-391A733E6ADA}"/>
              </a:ext>
            </a:extLst>
          </p:cNvPr>
          <p:cNvSpPr/>
          <p:nvPr/>
        </p:nvSpPr>
        <p:spPr bwMode="auto">
          <a:xfrm>
            <a:off x="7362825" y="1981200"/>
            <a:ext cx="4781549" cy="305752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5696901-0110-4B31-AE77-143B14A70807}"/>
              </a:ext>
            </a:extLst>
          </p:cNvPr>
          <p:cNvSpPr txBox="1"/>
          <p:nvPr/>
        </p:nvSpPr>
        <p:spPr>
          <a:xfrm>
            <a:off x="7379271" y="2045763"/>
            <a:ext cx="246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solidFill>
                  <a:schemeClr val="accent4">
                    <a:lumMod val="75000"/>
                  </a:schemeClr>
                </a:solidFill>
              </a:rPr>
              <a:t>VISUAL ANALYSIS</a:t>
            </a:r>
            <a:endParaRPr lang="zh-CN" altLang="en-US" sz="18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C8546B9B-720F-43F6-82E4-8925D184DE79}"/>
              </a:ext>
            </a:extLst>
          </p:cNvPr>
          <p:cNvSpPr/>
          <p:nvPr/>
        </p:nvSpPr>
        <p:spPr>
          <a:xfrm rot="5400000">
            <a:off x="5700919" y="3513155"/>
            <a:ext cx="442707" cy="71947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860C7AC-F3A5-4198-A686-7119422F4285}"/>
              </a:ext>
            </a:extLst>
          </p:cNvPr>
          <p:cNvSpPr/>
          <p:nvPr/>
        </p:nvSpPr>
        <p:spPr>
          <a:xfrm>
            <a:off x="424869" y="507991"/>
            <a:ext cx="73891" cy="406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947DF7E-49B5-4B34-A6DE-F7B1C7C162B0}"/>
              </a:ext>
            </a:extLst>
          </p:cNvPr>
          <p:cNvSpPr txBox="1"/>
          <p:nvPr/>
        </p:nvSpPr>
        <p:spPr>
          <a:xfrm>
            <a:off x="665012" y="449581"/>
            <a:ext cx="7472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SurVizor: Workflow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B7C5E4F-945B-4DCB-A721-E32387060CBD}"/>
              </a:ext>
            </a:extLst>
          </p:cNvPr>
          <p:cNvSpPr txBox="1"/>
          <p:nvPr/>
        </p:nvSpPr>
        <p:spPr>
          <a:xfrm>
            <a:off x="783356" y="6273225"/>
            <a:ext cx="106983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Guodao Sun, Tong Li, and Ronghua Liang. "SurVizor: visualizing and understanding the key content of surveillance videos." Journal of Visualization. 2021.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672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A860C7AC-F3A5-4198-A686-7119422F4285}"/>
              </a:ext>
            </a:extLst>
          </p:cNvPr>
          <p:cNvSpPr/>
          <p:nvPr/>
        </p:nvSpPr>
        <p:spPr>
          <a:xfrm>
            <a:off x="424869" y="507991"/>
            <a:ext cx="73891" cy="406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947DF7E-49B5-4B34-A6DE-F7B1C7C162B0}"/>
              </a:ext>
            </a:extLst>
          </p:cNvPr>
          <p:cNvSpPr txBox="1"/>
          <p:nvPr/>
        </p:nvSpPr>
        <p:spPr>
          <a:xfrm>
            <a:off x="665012" y="449581"/>
            <a:ext cx="7472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SurVizor: Case Demonstration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B7C5E4F-945B-4DCB-A721-E32387060CBD}"/>
              </a:ext>
            </a:extLst>
          </p:cNvPr>
          <p:cNvSpPr txBox="1"/>
          <p:nvPr/>
        </p:nvSpPr>
        <p:spPr>
          <a:xfrm>
            <a:off x="783356" y="6273225"/>
            <a:ext cx="106983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Guodao Sun, Tong Li, and Ronghua Liang. "SurVizor: visualizing and understanding the key content of surveillance videos." Journal of Visualization. 2021.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hlinkClick r:id="rId2" action="ppaction://hlinkfile"/>
            <a:extLst>
              <a:ext uri="{FF2B5EF4-FFF2-40B4-BE49-F238E27FC236}">
                <a16:creationId xmlns:a16="http://schemas.microsoft.com/office/drawing/2014/main" id="{6B764617-E8E6-48B9-AF7B-D6E7FFA55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946" y="2229366"/>
            <a:ext cx="4563648" cy="256603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77CE353-41E8-468E-88CC-6637CD52C31A}"/>
              </a:ext>
            </a:extLst>
          </p:cNvPr>
          <p:cNvSpPr txBox="1"/>
          <p:nvPr/>
        </p:nvSpPr>
        <p:spPr>
          <a:xfrm>
            <a:off x="424869" y="792879"/>
            <a:ext cx="106278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Location: Campus - Classroom</a:t>
            </a:r>
            <a:endParaRPr lang="en-US" altLang="zh-CN" sz="2000" b="1" dirty="0">
              <a:solidFill>
                <a:srgbClr val="BF9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Duration: 5mins</a:t>
            </a:r>
          </a:p>
        </p:txBody>
      </p:sp>
    </p:spTree>
    <p:extLst>
      <p:ext uri="{BB962C8B-B14F-4D97-AF65-F5344CB8AC3E}">
        <p14:creationId xmlns:p14="http://schemas.microsoft.com/office/powerpoint/2010/main" val="104221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A860C7AC-F3A5-4198-A686-7119422F4285}"/>
              </a:ext>
            </a:extLst>
          </p:cNvPr>
          <p:cNvSpPr/>
          <p:nvPr/>
        </p:nvSpPr>
        <p:spPr>
          <a:xfrm>
            <a:off x="424869" y="507991"/>
            <a:ext cx="73891" cy="406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947DF7E-49B5-4B34-A6DE-F7B1C7C162B0}"/>
              </a:ext>
            </a:extLst>
          </p:cNvPr>
          <p:cNvSpPr txBox="1"/>
          <p:nvPr/>
        </p:nvSpPr>
        <p:spPr>
          <a:xfrm>
            <a:off x="665012" y="449581"/>
            <a:ext cx="7472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SurVizor: Discussion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B7C5E4F-945B-4DCB-A721-E32387060CBD}"/>
              </a:ext>
            </a:extLst>
          </p:cNvPr>
          <p:cNvSpPr txBox="1"/>
          <p:nvPr/>
        </p:nvSpPr>
        <p:spPr>
          <a:xfrm>
            <a:off x="783356" y="6273225"/>
            <a:ext cx="106983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Guodao Sun, Tong Li, and Ronghua Liang. "SurVizor: visualizing and understanding the key content of surveillance videos." Journal of Visualization. 2021.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组合 8">
            <a:extLst>
              <a:ext uri="{FF2B5EF4-FFF2-40B4-BE49-F238E27FC236}">
                <a16:creationId xmlns:a16="http://schemas.microsoft.com/office/drawing/2014/main" id="{5A38F34E-9962-418F-938D-AD955640FF06}"/>
              </a:ext>
            </a:extLst>
          </p:cNvPr>
          <p:cNvGrpSpPr>
            <a:grpSpLocks/>
          </p:cNvGrpSpPr>
          <p:nvPr/>
        </p:nvGrpSpPr>
        <p:grpSpPr bwMode="auto">
          <a:xfrm>
            <a:off x="783356" y="1328928"/>
            <a:ext cx="5040313" cy="3748088"/>
            <a:chOff x="6838950" y="990600"/>
            <a:chExt cx="5040313" cy="3748088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E42F403-D13D-4B56-8FB7-9D0996C9E009}"/>
                </a:ext>
              </a:extLst>
            </p:cNvPr>
            <p:cNvSpPr txBox="1"/>
            <p:nvPr/>
          </p:nvSpPr>
          <p:spPr>
            <a:xfrm>
              <a:off x="7270750" y="1044575"/>
              <a:ext cx="4608513" cy="369411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453162"/>
                </a:buClr>
                <a:defRPr/>
              </a:pPr>
              <a:r>
                <a:rPr lang="en-US" altLang="zh-CN" b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Feature Selection 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>
                <a:latin typeface="+mn-lt"/>
                <a:ea typeface="+mn-ea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>
                <a:latin typeface="+mn-lt"/>
                <a:ea typeface="+mn-ea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>
                <a:latin typeface="+mn-lt"/>
                <a:ea typeface="+mn-ea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>
                <a:latin typeface="+mn-lt"/>
                <a:ea typeface="+mn-ea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>
                <a:latin typeface="+mn-lt"/>
                <a:ea typeface="+mn-ea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>
                <a:latin typeface="+mn-lt"/>
                <a:ea typeface="+mn-ea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>
                <a:latin typeface="+mn-lt"/>
                <a:ea typeface="+mn-ea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>
                <a:latin typeface="+mn-lt"/>
                <a:ea typeface="+mn-ea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>
                <a:latin typeface="+mn-lt"/>
                <a:ea typeface="+mn-ea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>
                <a:latin typeface="+mn-lt"/>
                <a:ea typeface="+mn-ea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>
                <a:latin typeface="+mn-lt"/>
                <a:ea typeface="+mn-ea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>
                <a:latin typeface="+mn-lt"/>
                <a:ea typeface="+mn-ea"/>
              </a:endParaRPr>
            </a:p>
          </p:txBody>
        </p:sp>
        <p:grpSp>
          <p:nvGrpSpPr>
            <p:cNvPr id="8" name="组合 5">
              <a:extLst>
                <a:ext uri="{FF2B5EF4-FFF2-40B4-BE49-F238E27FC236}">
                  <a16:creationId xmlns:a16="http://schemas.microsoft.com/office/drawing/2014/main" id="{F65FA49F-8138-4F8F-B98C-CE842CF23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18413" y="1757363"/>
              <a:ext cx="2914650" cy="2732087"/>
              <a:chOff x="979991" y="3604161"/>
              <a:chExt cx="2915734" cy="2733777"/>
            </a:xfrm>
          </p:grpSpPr>
          <p:cxnSp>
            <p:nvCxnSpPr>
              <p:cNvPr id="10" name="直接箭头连接符 9">
                <a:extLst>
                  <a:ext uri="{FF2B5EF4-FFF2-40B4-BE49-F238E27FC236}">
                    <a16:creationId xmlns:a16="http://schemas.microsoft.com/office/drawing/2014/main" id="{727BB342-0C19-4E24-85D2-392948A402B3}"/>
                  </a:ext>
                </a:extLst>
              </p:cNvPr>
              <p:cNvCxnSpPr/>
              <p:nvPr/>
            </p:nvCxnSpPr>
            <p:spPr>
              <a:xfrm rot="10800000" flipH="1">
                <a:off x="1300785" y="4107709"/>
                <a:ext cx="609827" cy="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601BE11B-4374-4F15-9641-A4CD787884DC}"/>
                  </a:ext>
                </a:extLst>
              </p:cNvPr>
              <p:cNvSpPr/>
              <p:nvPr/>
            </p:nvSpPr>
            <p:spPr>
              <a:xfrm>
                <a:off x="2731654" y="3627988"/>
                <a:ext cx="900448" cy="360586"/>
              </a:xfrm>
              <a:prstGeom prst="roundRect">
                <a:avLst/>
              </a:prstGeom>
              <a:solidFill>
                <a:srgbClr val="51689B"/>
              </a:solidFill>
              <a:ln>
                <a:solidFill>
                  <a:srgbClr val="51689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41B74719-E546-4AEF-B6E7-D67FA2E20E16}"/>
                  </a:ext>
                </a:extLst>
              </p:cNvPr>
              <p:cNvSpPr/>
              <p:nvPr/>
            </p:nvSpPr>
            <p:spPr>
              <a:xfrm>
                <a:off x="2734830" y="4075940"/>
                <a:ext cx="900448" cy="360586"/>
              </a:xfrm>
              <a:prstGeom prst="roundRect">
                <a:avLst/>
              </a:prstGeom>
              <a:solidFill>
                <a:srgbClr val="61875D"/>
              </a:solidFill>
              <a:ln>
                <a:solidFill>
                  <a:srgbClr val="61875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2EA635F5-B18E-474D-A737-126363C99638}"/>
                  </a:ext>
                </a:extLst>
              </p:cNvPr>
              <p:cNvSpPr/>
              <p:nvPr/>
            </p:nvSpPr>
            <p:spPr>
              <a:xfrm>
                <a:off x="2763416" y="4844765"/>
                <a:ext cx="900448" cy="360586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4B58ADD3-8284-4F76-AEB6-A13E6D6CD165}"/>
                  </a:ext>
                </a:extLst>
              </p:cNvPr>
              <p:cNvSpPr/>
              <p:nvPr/>
            </p:nvSpPr>
            <p:spPr>
              <a:xfrm>
                <a:off x="2752300" y="5856628"/>
                <a:ext cx="900447" cy="360585"/>
              </a:xfrm>
              <a:prstGeom prst="roundRect">
                <a:avLst/>
              </a:prstGeom>
              <a:solidFill>
                <a:srgbClr val="CE5C5C"/>
              </a:solidFill>
              <a:ln>
                <a:solidFill>
                  <a:srgbClr val="CE5C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A0BE899D-F923-487F-90D7-9B648CD09D46}"/>
                  </a:ext>
                </a:extLst>
              </p:cNvPr>
              <p:cNvCxnSpPr/>
              <p:nvPr/>
            </p:nvCxnSpPr>
            <p:spPr>
              <a:xfrm rot="10800000" flipH="1">
                <a:off x="2064656" y="4045759"/>
                <a:ext cx="53995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89822C03-3C34-43A3-9571-C0C2B5FCEF0F}"/>
                  </a:ext>
                </a:extLst>
              </p:cNvPr>
              <p:cNvCxnSpPr/>
              <p:nvPr/>
            </p:nvCxnSpPr>
            <p:spPr>
              <a:xfrm rot="10800000" flipH="1">
                <a:off x="2064656" y="5024264"/>
                <a:ext cx="53995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>
                <a:extLst>
                  <a:ext uri="{FF2B5EF4-FFF2-40B4-BE49-F238E27FC236}">
                    <a16:creationId xmlns:a16="http://schemas.microsoft.com/office/drawing/2014/main" id="{71B5F365-E6B0-4E72-950E-5D9D852169A3}"/>
                  </a:ext>
                </a:extLst>
              </p:cNvPr>
              <p:cNvCxnSpPr/>
              <p:nvPr/>
            </p:nvCxnSpPr>
            <p:spPr>
              <a:xfrm rot="10800000" flipH="1">
                <a:off x="2069421" y="6040892"/>
                <a:ext cx="53995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本框 31">
                <a:extLst>
                  <a:ext uri="{FF2B5EF4-FFF2-40B4-BE49-F238E27FC236}">
                    <a16:creationId xmlns:a16="http://schemas.microsoft.com/office/drawing/2014/main" id="{C9C5CF37-532B-4B68-BF7D-C0B9BBA2BCD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49538" y="3640138"/>
                <a:ext cx="1112837" cy="338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600">
                    <a:latin typeface="Times New Roman" panose="02020603050405020304" pitchFamily="18" charset="0"/>
                    <a:ea typeface="宋体" panose="02010600030101010101" pitchFamily="2" charset="-122"/>
                  </a:rPr>
                  <a:t>Aesthetics</a:t>
                </a:r>
                <a:endParaRPr lang="zh-CN" altLang="en-US" sz="16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文本框 41">
                <a:extLst>
                  <a:ext uri="{FF2B5EF4-FFF2-40B4-BE49-F238E27FC236}">
                    <a16:creationId xmlns:a16="http://schemas.microsoft.com/office/drawing/2014/main" id="{66027978-FCCE-4A33-8F06-E378343EFF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82888" y="4083050"/>
                <a:ext cx="1112837" cy="338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600">
                    <a:latin typeface="Times New Roman" panose="02020603050405020304" pitchFamily="18" charset="0"/>
                    <a:ea typeface="宋体" panose="02010600030101010101" pitchFamily="2" charset="-122"/>
                  </a:rPr>
                  <a:t>Quality</a:t>
                </a:r>
                <a:endParaRPr lang="zh-CN" altLang="en-US" sz="16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" name="文本框 42">
                <a:extLst>
                  <a:ext uri="{FF2B5EF4-FFF2-40B4-BE49-F238E27FC236}">
                    <a16:creationId xmlns:a16="http://schemas.microsoft.com/office/drawing/2014/main" id="{D96DF0AD-7F87-4EE2-80F9-AE225332FC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63838" y="4873625"/>
                <a:ext cx="1114425" cy="338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600">
                    <a:latin typeface="Times New Roman" panose="02020603050405020304" pitchFamily="18" charset="0"/>
                    <a:ea typeface="宋体" panose="02010600030101010101" pitchFamily="2" charset="-122"/>
                  </a:rPr>
                  <a:t>Memory</a:t>
                </a:r>
                <a:endParaRPr lang="zh-CN" altLang="en-US" sz="16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文本框 43">
                <a:extLst>
                  <a:ext uri="{FF2B5EF4-FFF2-40B4-BE49-F238E27FC236}">
                    <a16:creationId xmlns:a16="http://schemas.microsoft.com/office/drawing/2014/main" id="{16DD2F73-E79B-4D9B-B662-ECB60877A1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36850" y="5872163"/>
                <a:ext cx="1112838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600">
                    <a:latin typeface="Times New Roman" panose="02020603050405020304" pitchFamily="18" charset="0"/>
                    <a:ea typeface="宋体" panose="02010600030101010101" pitchFamily="2" charset="-122"/>
                  </a:rPr>
                  <a:t>Anomaly</a:t>
                </a:r>
                <a:endParaRPr lang="zh-CN" altLang="en-US" sz="16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FFEB41C3-9A71-4816-B94C-5E96C8635FD1}"/>
                  </a:ext>
                </a:extLst>
              </p:cNvPr>
              <p:cNvSpPr/>
              <p:nvPr/>
            </p:nvSpPr>
            <p:spPr>
              <a:xfrm>
                <a:off x="994254" y="3604161"/>
                <a:ext cx="972000" cy="648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isometricOffAxis2Right"/>
                <a:lightRig rig="threePt" dir="t"/>
              </a:scene3d>
              <a:sp3d extrusionH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ABC90944-79F6-4C2A-A1BD-6E053441161E}"/>
                  </a:ext>
                </a:extLst>
              </p:cNvPr>
              <p:cNvSpPr/>
              <p:nvPr/>
            </p:nvSpPr>
            <p:spPr>
              <a:xfrm>
                <a:off x="1182240" y="3783173"/>
                <a:ext cx="864000" cy="504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isometricOffAxis2Right"/>
                <a:lightRig rig="threePt" dir="t"/>
              </a:scene3d>
              <a:sp3d extrusionH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DBEC3385-D022-4420-A102-F7839BB41647}"/>
                  </a:ext>
                </a:extLst>
              </p:cNvPr>
              <p:cNvSpPr/>
              <p:nvPr/>
            </p:nvSpPr>
            <p:spPr>
              <a:xfrm>
                <a:off x="1409137" y="3995360"/>
                <a:ext cx="684000" cy="324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isometricOffAxis2Right"/>
                <a:lightRig rig="threePt" dir="t"/>
              </a:scene3d>
              <a:sp3d extrusionH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DC7AAB4B-96C4-4A42-9860-35335E612A92}"/>
                  </a:ext>
                </a:extLst>
              </p:cNvPr>
              <p:cNvSpPr/>
              <p:nvPr/>
            </p:nvSpPr>
            <p:spPr>
              <a:xfrm>
                <a:off x="979991" y="4620050"/>
                <a:ext cx="1008000" cy="6480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scene3d>
                <a:camera prst="isometricOffAxis2Right"/>
                <a:lightRig rig="threePt" dir="t"/>
              </a:scene3d>
              <a:sp3d extrusionH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08BD777D-0E08-4133-ACDF-40519951E73C}"/>
                  </a:ext>
                </a:extLst>
              </p:cNvPr>
              <p:cNvSpPr/>
              <p:nvPr/>
            </p:nvSpPr>
            <p:spPr>
              <a:xfrm>
                <a:off x="1179938" y="4796237"/>
                <a:ext cx="864000" cy="5040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scene3d>
                <a:camera prst="isometricOffAxis2Right"/>
                <a:lightRig rig="threePt" dir="t"/>
              </a:scene3d>
              <a:sp3d extrusionH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B7913C1D-DAF6-4725-BB4C-DAD26FABB743}"/>
                  </a:ext>
                </a:extLst>
              </p:cNvPr>
              <p:cNvSpPr/>
              <p:nvPr/>
            </p:nvSpPr>
            <p:spPr>
              <a:xfrm>
                <a:off x="1406835" y="5008424"/>
                <a:ext cx="684000" cy="3240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  <a:scene3d>
                <a:camera prst="isometricOffAxis2Right"/>
                <a:lightRig rig="threePt" dir="t"/>
              </a:scene3d>
              <a:sp3d extrusionH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9DAFDAE8-BB4E-439C-93A3-10CD4F4C4CF1}"/>
                  </a:ext>
                </a:extLst>
              </p:cNvPr>
              <p:cNvSpPr/>
              <p:nvPr/>
            </p:nvSpPr>
            <p:spPr>
              <a:xfrm>
                <a:off x="997023" y="5606253"/>
                <a:ext cx="1008000" cy="648000"/>
              </a:xfrm>
              <a:prstGeom prst="rect">
                <a:avLst/>
              </a:prstGeom>
              <a:solidFill>
                <a:srgbClr val="CE5C5C"/>
              </a:solidFill>
              <a:ln>
                <a:solidFill>
                  <a:srgbClr val="CE5C5C"/>
                </a:solidFill>
              </a:ln>
              <a:scene3d>
                <a:camera prst="isometricOffAxis2Right"/>
                <a:lightRig rig="threePt" dir="t"/>
              </a:scene3d>
              <a:sp3d extrusionH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391B0C49-4D2B-42E5-B711-7FC5F6C07711}"/>
                  </a:ext>
                </a:extLst>
              </p:cNvPr>
              <p:cNvSpPr/>
              <p:nvPr/>
            </p:nvSpPr>
            <p:spPr>
              <a:xfrm>
                <a:off x="1196970" y="5782440"/>
                <a:ext cx="864000" cy="504000"/>
              </a:xfrm>
              <a:prstGeom prst="rect">
                <a:avLst/>
              </a:prstGeom>
              <a:solidFill>
                <a:srgbClr val="CE5C5C"/>
              </a:solidFill>
              <a:ln>
                <a:solidFill>
                  <a:srgbClr val="CE5C5C"/>
                </a:solidFill>
              </a:ln>
              <a:scene3d>
                <a:camera prst="isometricOffAxis2Right"/>
                <a:lightRig rig="threePt" dir="t"/>
              </a:scene3d>
              <a:sp3d extrusionH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1676B26F-3FD4-4529-83F8-A83AB538AD13}"/>
                  </a:ext>
                </a:extLst>
              </p:cNvPr>
              <p:cNvSpPr/>
              <p:nvPr/>
            </p:nvSpPr>
            <p:spPr>
              <a:xfrm>
                <a:off x="1403932" y="6013938"/>
                <a:ext cx="684000" cy="324000"/>
              </a:xfrm>
              <a:prstGeom prst="rect">
                <a:avLst/>
              </a:prstGeom>
              <a:solidFill>
                <a:srgbClr val="CE5C5C"/>
              </a:solidFill>
              <a:ln>
                <a:solidFill>
                  <a:srgbClr val="CE5C5C"/>
                </a:solidFill>
              </a:ln>
              <a:scene3d>
                <a:camera prst="isometricOffAxis2Right"/>
                <a:lightRig rig="threePt" dir="t"/>
              </a:scene3d>
              <a:sp3d extrusionH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4" name="文本框 138">
                <a:extLst>
                  <a:ext uri="{FF2B5EF4-FFF2-40B4-BE49-F238E27FC236}">
                    <a16:creationId xmlns:a16="http://schemas.microsoft.com/office/drawing/2014/main" id="{8FB06BAD-76AC-4020-A9CE-47B5C87EA0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66925" y="4737100"/>
                <a:ext cx="493713" cy="215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400" i="1">
                    <a:latin typeface="Calibri" panose="020F0502020204030204" pitchFamily="34" charset="0"/>
                    <a:ea typeface="宋体" panose="02010600030101010101" pitchFamily="2" charset="-122"/>
                  </a:rPr>
                  <a:t>f</a:t>
                </a:r>
                <a:r>
                  <a:rPr lang="en-US" altLang="zh-CN" sz="1400" i="1" baseline="-25000">
                    <a:latin typeface="Calibri" panose="020F0502020204030204" pitchFamily="34" charset="0"/>
                    <a:ea typeface="宋体" panose="02010600030101010101" pitchFamily="2" charset="-122"/>
                  </a:rPr>
                  <a:t>iMemory</a:t>
                </a:r>
                <a:endParaRPr lang="zh-CN" altLang="en-US" sz="1400" i="1" baseline="-25000"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文本框 139">
                <a:extLst>
                  <a:ext uri="{FF2B5EF4-FFF2-40B4-BE49-F238E27FC236}">
                    <a16:creationId xmlns:a16="http://schemas.microsoft.com/office/drawing/2014/main" id="{207825E0-D5B6-4B01-9BC3-9A8C3CE1FA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60575" y="4054475"/>
                <a:ext cx="457200" cy="215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400" i="1">
                    <a:latin typeface="Cambria Math" panose="02040503050406030204" pitchFamily="18" charset="0"/>
                    <a:ea typeface="宋体" panose="02010600030101010101" pitchFamily="2" charset="-122"/>
                  </a:rPr>
                  <a:t>f</a:t>
                </a:r>
                <a:r>
                  <a:rPr lang="en-US" altLang="zh-CN" sz="1400" i="1" baseline="-25000">
                    <a:latin typeface="Cambria Math" panose="02040503050406030204" pitchFamily="18" charset="0"/>
                    <a:ea typeface="宋体" panose="02010600030101010101" pitchFamily="2" charset="-122"/>
                  </a:rPr>
                  <a:t>iQuality</a:t>
                </a:r>
                <a:endParaRPr lang="zh-CN" altLang="en-US" sz="1400" i="1" baseline="-25000">
                  <a:latin typeface="Cambria Math" panose="020405030504060302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文本框 140">
                <a:extLst>
                  <a:ext uri="{FF2B5EF4-FFF2-40B4-BE49-F238E27FC236}">
                    <a16:creationId xmlns:a16="http://schemas.microsoft.com/office/drawing/2014/main" id="{D8948DE0-8B37-439B-A908-82C029EDF6B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38350" y="5743575"/>
                <a:ext cx="542925" cy="215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400" i="1">
                    <a:latin typeface="Cambria Math" panose="02040503050406030204" pitchFamily="18" charset="0"/>
                    <a:ea typeface="宋体" panose="02010600030101010101" pitchFamily="2" charset="-122"/>
                  </a:rPr>
                  <a:t>f</a:t>
                </a:r>
                <a:r>
                  <a:rPr lang="en-US" altLang="zh-CN" sz="1400" i="1" baseline="-25000">
                    <a:latin typeface="Cambria Math" panose="02040503050406030204" pitchFamily="18" charset="0"/>
                    <a:ea typeface="宋体" panose="02010600030101010101" pitchFamily="2" charset="-122"/>
                  </a:rPr>
                  <a:t>iAnomaly</a:t>
                </a:r>
                <a:endParaRPr lang="zh-CN" altLang="en-US" sz="1400" i="1" baseline="-25000">
                  <a:latin typeface="Cambria Math" panose="020405030504060302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文本框 4">
                <a:extLst>
                  <a:ext uri="{FF2B5EF4-FFF2-40B4-BE49-F238E27FC236}">
                    <a16:creationId xmlns:a16="http://schemas.microsoft.com/office/drawing/2014/main" id="{69C8FAE1-0A89-4E98-B245-8F82D4578F1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97075" y="3716338"/>
                <a:ext cx="612775" cy="215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400" i="1">
                    <a:latin typeface="Cambria Math" panose="02040503050406030204" pitchFamily="18" charset="0"/>
                    <a:ea typeface="宋体" panose="02010600030101010101" pitchFamily="2" charset="-122"/>
                  </a:rPr>
                  <a:t>f</a:t>
                </a:r>
                <a:r>
                  <a:rPr lang="en-US" altLang="zh-CN" sz="1400" i="1" baseline="-25000">
                    <a:latin typeface="Cambria Math" panose="02040503050406030204" pitchFamily="18" charset="0"/>
                    <a:ea typeface="宋体" panose="02010600030101010101" pitchFamily="2" charset="-122"/>
                  </a:rPr>
                  <a:t>iAesthetics</a:t>
                </a:r>
                <a:endParaRPr lang="zh-CN" altLang="en-US" sz="1400" i="1" baseline="-25000">
                  <a:latin typeface="Cambria Math" panose="02040503050406030204" pitchFamily="18" charset="0"/>
                  <a:ea typeface="宋体" panose="02010600030101010101" pitchFamily="2" charset="-122"/>
                </a:endParaRPr>
              </a:p>
            </p:txBody>
          </p:sp>
        </p:grpSp>
        <p:pic>
          <p:nvPicPr>
            <p:cNvPr id="9" name="图片 9" descr="图标&#10;&#10;描述已自动生成">
              <a:extLst>
                <a:ext uri="{FF2B5EF4-FFF2-40B4-BE49-F238E27FC236}">
                  <a16:creationId xmlns:a16="http://schemas.microsoft.com/office/drawing/2014/main" id="{F33DC314-9A28-4CAE-9A52-B6799E97C7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8950" y="990600"/>
              <a:ext cx="431800" cy="43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8" name="组合 17">
            <a:extLst>
              <a:ext uri="{FF2B5EF4-FFF2-40B4-BE49-F238E27FC236}">
                <a16:creationId xmlns:a16="http://schemas.microsoft.com/office/drawing/2014/main" id="{EE0A8E49-E952-41F1-8F5D-CA87B4C65D2B}"/>
              </a:ext>
            </a:extLst>
          </p:cNvPr>
          <p:cNvGrpSpPr>
            <a:grpSpLocks/>
          </p:cNvGrpSpPr>
          <p:nvPr/>
        </p:nvGrpSpPr>
        <p:grpSpPr bwMode="auto">
          <a:xfrm>
            <a:off x="6255469" y="1328928"/>
            <a:ext cx="5032375" cy="3438525"/>
            <a:chOff x="6837363" y="4776788"/>
            <a:chExt cx="5032375" cy="3438525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7B476B6E-C5DB-428E-8829-C03FCF699C7A}"/>
                </a:ext>
              </a:extLst>
            </p:cNvPr>
            <p:cNvSpPr txBox="1"/>
            <p:nvPr/>
          </p:nvSpPr>
          <p:spPr>
            <a:xfrm>
              <a:off x="7261225" y="4799013"/>
              <a:ext cx="4608513" cy="34163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453162"/>
                </a:buClr>
                <a:defRPr/>
              </a:pPr>
              <a:r>
                <a:rPr lang="en-US" altLang="zh-CN" b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Dynamic Sampling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>
                <a:latin typeface="+mn-lt"/>
                <a:ea typeface="+mn-ea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>
                <a:latin typeface="+mn-lt"/>
                <a:ea typeface="+mn-ea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>
                <a:latin typeface="+mn-lt"/>
                <a:ea typeface="+mn-ea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>
                <a:latin typeface="+mn-lt"/>
                <a:ea typeface="+mn-ea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>
                <a:latin typeface="+mn-lt"/>
                <a:ea typeface="+mn-ea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>
                <a:latin typeface="+mn-lt"/>
                <a:ea typeface="+mn-ea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>
                <a:latin typeface="+mn-lt"/>
                <a:ea typeface="+mn-ea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>
                <a:latin typeface="+mn-lt"/>
                <a:ea typeface="+mn-ea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>
                <a:latin typeface="+mn-lt"/>
                <a:ea typeface="+mn-ea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>
                <a:latin typeface="+mn-lt"/>
                <a:ea typeface="+mn-ea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>
                <a:latin typeface="+mn-lt"/>
                <a:ea typeface="+mn-ea"/>
              </a:endParaRPr>
            </a:p>
          </p:txBody>
        </p:sp>
        <p:grpSp>
          <p:nvGrpSpPr>
            <p:cNvPr id="40" name="组合 9">
              <a:extLst>
                <a:ext uri="{FF2B5EF4-FFF2-40B4-BE49-F238E27FC236}">
                  <a16:creationId xmlns:a16="http://schemas.microsoft.com/office/drawing/2014/main" id="{EE4A8B3E-B421-4BEF-A0D1-AB8AE870C2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7363" y="4776788"/>
              <a:ext cx="4324350" cy="1889125"/>
              <a:chOff x="6837363" y="4776788"/>
              <a:chExt cx="4324350" cy="1889125"/>
            </a:xfrm>
          </p:grpSpPr>
          <p:grpSp>
            <p:nvGrpSpPr>
              <p:cNvPr id="41" name="组合 1">
                <a:extLst>
                  <a:ext uri="{FF2B5EF4-FFF2-40B4-BE49-F238E27FC236}">
                    <a16:creationId xmlns:a16="http://schemas.microsoft.com/office/drawing/2014/main" id="{44F63ABF-F7FB-4D6D-9487-0CC623FDCD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07313" y="5370513"/>
                <a:ext cx="3454400" cy="1295400"/>
                <a:chOff x="593271" y="1369627"/>
                <a:chExt cx="3456160" cy="1295882"/>
              </a:xfrm>
            </p:grpSpPr>
            <p:sp>
              <p:nvSpPr>
                <p:cNvPr id="43" name="文本框 135">
                  <a:extLst>
                    <a:ext uri="{FF2B5EF4-FFF2-40B4-BE49-F238E27FC236}">
                      <a16:creationId xmlns:a16="http://schemas.microsoft.com/office/drawing/2014/main" id="{990495FC-D69B-4E12-A360-FF3E4C6EB9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494550" y="2451197"/>
                  <a:ext cx="1944687" cy="2143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400" i="1">
                      <a:latin typeface="Cambria Math" panose="02040503050406030204" pitchFamily="18" charset="0"/>
                    </a:rPr>
                    <a:t>Video = { F</a:t>
                  </a:r>
                  <a:r>
                    <a:rPr lang="en-US" altLang="zh-CN" sz="1400" i="1" baseline="-25000">
                      <a:latin typeface="Cambria Math" panose="02040503050406030204" pitchFamily="18" charset="0"/>
                    </a:rPr>
                    <a:t>1</a:t>
                  </a:r>
                  <a:r>
                    <a:rPr lang="en-US" altLang="zh-CN" sz="1400" i="1">
                      <a:latin typeface="Cambria Math" panose="02040503050406030204" pitchFamily="18" charset="0"/>
                    </a:rPr>
                    <a:t>,F</a:t>
                  </a:r>
                  <a:r>
                    <a:rPr lang="en-US" altLang="zh-CN" sz="1400" i="1" baseline="-25000">
                      <a:latin typeface="Cambria Math" panose="02040503050406030204" pitchFamily="18" charset="0"/>
                    </a:rPr>
                    <a:t>2</a:t>
                  </a:r>
                  <a:r>
                    <a:rPr lang="en-US" altLang="zh-CN" sz="1400" i="1">
                      <a:latin typeface="Cambria Math" panose="02040503050406030204" pitchFamily="18" charset="0"/>
                    </a:rPr>
                    <a:t>,…,F</a:t>
                  </a:r>
                  <a:r>
                    <a:rPr lang="en-US" altLang="zh-CN" sz="1400" i="1" baseline="-25000">
                      <a:latin typeface="Cambria Math" panose="02040503050406030204" pitchFamily="18" charset="0"/>
                    </a:rPr>
                    <a:t>i</a:t>
                  </a:r>
                  <a:r>
                    <a:rPr lang="en-US" altLang="zh-CN" sz="1400" i="1">
                      <a:latin typeface="Cambria Math" panose="02040503050406030204" pitchFamily="18" charset="0"/>
                    </a:rPr>
                    <a:t>,…,F</a:t>
                  </a:r>
                  <a:r>
                    <a:rPr lang="en-US" altLang="zh-CN" sz="1400" i="1" baseline="-25000">
                      <a:latin typeface="Cambria Math" panose="02040503050406030204" pitchFamily="18" charset="0"/>
                    </a:rPr>
                    <a:t>N </a:t>
                  </a:r>
                  <a:r>
                    <a:rPr lang="en-US" altLang="zh-CN" sz="1400" i="1">
                      <a:latin typeface="Cambria Math" panose="02040503050406030204" pitchFamily="18" charset="0"/>
                    </a:rPr>
                    <a:t>}</a:t>
                  </a:r>
                  <a:endParaRPr lang="zh-CN" altLang="en-US" sz="1400" i="1">
                    <a:latin typeface="Cambria Math" panose="02040503050406030204" pitchFamily="18" charset="0"/>
                  </a:endParaRPr>
                </a:p>
              </p:txBody>
            </p:sp>
            <p:pic>
              <p:nvPicPr>
                <p:cNvPr id="44" name="图片 2" descr="图片包含 室内, 电视, 男人, 屏幕&#10;&#10;描述已自动生成">
                  <a:extLst>
                    <a:ext uri="{FF2B5EF4-FFF2-40B4-BE49-F238E27FC236}">
                      <a16:creationId xmlns:a16="http://schemas.microsoft.com/office/drawing/2014/main" id="{C789F0B2-76BD-4552-9BB6-DBE92DC328E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93718" y="1484197"/>
                  <a:ext cx="1255713" cy="827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5" name="图片 18" descr="图片包含 电视, 监控, 男人, 桌子&#10;&#10;描述已自动生成">
                  <a:extLst>
                    <a:ext uri="{FF2B5EF4-FFF2-40B4-BE49-F238E27FC236}">
                      <a16:creationId xmlns:a16="http://schemas.microsoft.com/office/drawing/2014/main" id="{699989F6-8093-4A64-AE39-E91BF64819E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3271" y="1369627"/>
                  <a:ext cx="1409700" cy="7207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6" name="图片 21" descr="图片包含 电视, 监控, 男人, 桌子&#10;&#10;描述已自动生成">
                  <a:extLst>
                    <a:ext uri="{FF2B5EF4-FFF2-40B4-BE49-F238E27FC236}">
                      <a16:creationId xmlns:a16="http://schemas.microsoft.com/office/drawing/2014/main" id="{D36E18F1-99B6-4857-BDCD-3C45D234A7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5671" y="1522028"/>
                  <a:ext cx="1409700" cy="7207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7" name="图片 22" descr="图片包含 电视, 监控, 男人, 桌子&#10;&#10;描述已自动生成">
                  <a:extLst>
                    <a:ext uri="{FF2B5EF4-FFF2-40B4-BE49-F238E27FC236}">
                      <a16:creationId xmlns:a16="http://schemas.microsoft.com/office/drawing/2014/main" id="{5B6B0F53-94E6-4F9B-AD50-68219F0F047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7909" y="1715702"/>
                  <a:ext cx="1409700" cy="7191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cxnSp>
              <p:nvCxnSpPr>
                <p:cNvPr id="48" name="直接箭头连接符 47">
                  <a:extLst>
                    <a:ext uri="{FF2B5EF4-FFF2-40B4-BE49-F238E27FC236}">
                      <a16:creationId xmlns:a16="http://schemas.microsoft.com/office/drawing/2014/main" id="{96BDB8F4-C291-4E8E-8BE1-A39190D9EB54}"/>
                    </a:ext>
                  </a:extLst>
                </p:cNvPr>
                <p:cNvCxnSpPr/>
                <p:nvPr/>
              </p:nvCxnSpPr>
              <p:spPr>
                <a:xfrm rot="10800000">
                  <a:off x="2318174" y="1896873"/>
                  <a:ext cx="360546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42" name="图片 53" descr="图标&#10;&#10;描述已自动生成">
                <a:extLst>
                  <a:ext uri="{FF2B5EF4-FFF2-40B4-BE49-F238E27FC236}">
                    <a16:creationId xmlns:a16="http://schemas.microsoft.com/office/drawing/2014/main" id="{2090BB50-9E82-4A4C-B2AA-7A3490B744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37363" y="4776788"/>
                <a:ext cx="431800" cy="431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896135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A664C39-A9EF-478E-B658-64503C8ABE28}"/>
              </a:ext>
            </a:extLst>
          </p:cNvPr>
          <p:cNvSpPr/>
          <p:nvPr/>
        </p:nvSpPr>
        <p:spPr>
          <a:xfrm>
            <a:off x="424869" y="279391"/>
            <a:ext cx="73891" cy="406400"/>
          </a:xfrm>
          <a:prstGeom prst="rect">
            <a:avLst/>
          </a:prstGeom>
          <a:solidFill>
            <a:srgbClr val="C55A11"/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198AE79-A65D-43E9-B772-F6166B53020B}"/>
              </a:ext>
            </a:extLst>
          </p:cNvPr>
          <p:cNvSpPr txBox="1"/>
          <p:nvPr/>
        </p:nvSpPr>
        <p:spPr>
          <a:xfrm>
            <a:off x="665011" y="220981"/>
            <a:ext cx="8746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55A11"/>
                </a:solidFill>
              </a:rPr>
              <a:t>References</a:t>
            </a:r>
            <a:endParaRPr lang="zh-CN" altLang="en-US" sz="2800" b="1" dirty="0">
              <a:solidFill>
                <a:srgbClr val="C55A1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FCFD495-A18F-45AB-A82A-F13DF0538CBF}"/>
              </a:ext>
            </a:extLst>
          </p:cNvPr>
          <p:cNvSpPr txBox="1"/>
          <p:nvPr/>
        </p:nvSpPr>
        <p:spPr>
          <a:xfrm>
            <a:off x="424868" y="819046"/>
            <a:ext cx="1160863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[1] L. Guo, L. Zou, et al. "</a:t>
            </a:r>
            <a:r>
              <a:rPr lang="en-US" altLang="zh-CN" sz="1600" b="1" dirty="0">
                <a:solidFill>
                  <a:srgbClr val="C55A11"/>
                </a:solidFill>
              </a:rPr>
              <a:t>VATLD</a:t>
            </a:r>
            <a:r>
              <a:rPr lang="en-US" altLang="zh-CN" sz="1600" b="1" dirty="0"/>
              <a:t>: A Visual Analytics System to Assess, Understand and Improve Traffic Light Detection." IEEE Transactions on Visualization and Computer Graphics. 2020.</a:t>
            </a:r>
          </a:p>
          <a:p>
            <a:endParaRPr lang="en-US" altLang="zh-CN" sz="1600" b="1" dirty="0"/>
          </a:p>
          <a:p>
            <a:r>
              <a:rPr lang="en-US" altLang="zh-CN" sz="1600" b="1" dirty="0"/>
              <a:t>[2] T. Tang, Y. Wu, et al. "</a:t>
            </a:r>
            <a:r>
              <a:rPr lang="en-US" altLang="zh-CN" sz="1600" b="1" dirty="0">
                <a:solidFill>
                  <a:srgbClr val="C55A11"/>
                </a:solidFill>
              </a:rPr>
              <a:t>VideoModerator</a:t>
            </a:r>
            <a:r>
              <a:rPr lang="en-US" altLang="zh-CN" sz="1600" b="1" dirty="0"/>
              <a:t>: A Risk-aware Framework for Multimodal Video Moderation in E-Commerce." IEEE Transactions on Visualization and Computer Graphics. 2021.</a:t>
            </a:r>
          </a:p>
          <a:p>
            <a:endParaRPr lang="en-US" altLang="zh-CN" sz="1600" b="1" dirty="0"/>
          </a:p>
          <a:p>
            <a:r>
              <a:rPr lang="en-US" altLang="zh-CN" sz="1600" b="1" dirty="0"/>
              <a:t>[3] H. Zeng, X. Wang, et al. "</a:t>
            </a:r>
            <a:r>
              <a:rPr lang="en-US" altLang="zh-CN" sz="1600" b="1" dirty="0" err="1">
                <a:solidFill>
                  <a:srgbClr val="C55A11"/>
                </a:solidFill>
              </a:rPr>
              <a:t>EmoCo</a:t>
            </a:r>
            <a:r>
              <a:rPr lang="en-US" altLang="zh-CN" sz="1600" b="1" dirty="0"/>
              <a:t>: Visual Analysis of Emotion Coherence in Presentation Videos." IEEE Transactions on Visualization and Computer Graphics. 2019.</a:t>
            </a:r>
          </a:p>
          <a:p>
            <a:endParaRPr lang="en-US" altLang="zh-CN" sz="1600" b="1" dirty="0"/>
          </a:p>
          <a:p>
            <a:r>
              <a:rPr lang="en-US" altLang="zh-CN" sz="1600" b="1" dirty="0"/>
              <a:t>[4] H. Zeng, X. Shu, et al. "</a:t>
            </a:r>
            <a:r>
              <a:rPr lang="en-US" altLang="zh-CN" sz="1600" b="1" dirty="0" err="1">
                <a:solidFill>
                  <a:srgbClr val="C55A11"/>
                </a:solidFill>
              </a:rPr>
              <a:t>EmotionCues</a:t>
            </a:r>
            <a:r>
              <a:rPr lang="en-US" altLang="zh-CN" sz="1600" b="1" dirty="0"/>
              <a:t>: Emotion-oriented Visual Summarization of Classroom Videos."</a:t>
            </a:r>
          </a:p>
          <a:p>
            <a:r>
              <a:rPr lang="en-US" altLang="zh-CN" sz="1600" b="1" dirty="0"/>
              <a:t>IEEE Transactions on Visualization and Computer Graphics. 2020.</a:t>
            </a:r>
          </a:p>
          <a:p>
            <a:endParaRPr lang="en-US" altLang="zh-CN" sz="1600" b="1" dirty="0"/>
          </a:p>
          <a:p>
            <a:r>
              <a:rPr lang="en-US" altLang="zh-CN" sz="1600" b="1" dirty="0"/>
              <a:t>[5] A. Wu and H. Qu. "Multimodal Analysis of Video Collections: Visual Exploration of </a:t>
            </a:r>
            <a:r>
              <a:rPr lang="en-US" altLang="zh-CN" sz="1600" b="1" dirty="0">
                <a:solidFill>
                  <a:srgbClr val="C55A11"/>
                </a:solidFill>
              </a:rPr>
              <a:t>Presentation Techniques </a:t>
            </a:r>
            <a:r>
              <a:rPr lang="en-US" altLang="zh-CN" sz="1600" b="1" dirty="0"/>
              <a:t>in TED Talks." IEEE Transactions on Visualization and Computer Graphics. 2018.</a:t>
            </a:r>
          </a:p>
          <a:p>
            <a:endParaRPr lang="en-US" altLang="zh-CN" sz="1600" b="1" dirty="0"/>
          </a:p>
          <a:p>
            <a:r>
              <a:rPr lang="en-US" altLang="zh-CN" sz="1600" b="1" dirty="0"/>
              <a:t>[6] H. </a:t>
            </a:r>
            <a:r>
              <a:rPr lang="fi-FI" altLang="zh-CN" sz="1600" b="1" dirty="0"/>
              <a:t>Li, M. Xu, et al. </a:t>
            </a:r>
            <a:r>
              <a:rPr lang="en-US" altLang="zh-CN" sz="1600" b="1" dirty="0"/>
              <a:t>"A Visual Analytics Approach to Facilitate the Proctoring of </a:t>
            </a:r>
            <a:r>
              <a:rPr lang="en-US" altLang="zh-CN" sz="1600" b="1" dirty="0">
                <a:solidFill>
                  <a:srgbClr val="C55A11"/>
                </a:solidFill>
              </a:rPr>
              <a:t>Online Exams</a:t>
            </a:r>
            <a:r>
              <a:rPr lang="en-US" altLang="zh-CN" sz="1600" b="1" dirty="0"/>
              <a:t>."</a:t>
            </a:r>
            <a:r>
              <a:rPr lang="fi-FI" altLang="zh-CN" sz="1600" b="1" dirty="0"/>
              <a:t> </a:t>
            </a:r>
            <a:r>
              <a:rPr lang="en-US" altLang="zh-CN" sz="1600" b="1" dirty="0"/>
              <a:t>Proceedings of CHI Conference on Human Factors in Computing Systems</a:t>
            </a:r>
            <a:r>
              <a:rPr lang="fi-FI" altLang="zh-CN" sz="1600" b="1" dirty="0"/>
              <a:t>. 2021.</a:t>
            </a:r>
            <a:endParaRPr lang="en-US" altLang="zh-CN" sz="1600" b="1" dirty="0"/>
          </a:p>
        </p:txBody>
      </p:sp>
    </p:spTree>
    <p:extLst>
      <p:ext uri="{BB962C8B-B14F-4D97-AF65-F5344CB8AC3E}">
        <p14:creationId xmlns:p14="http://schemas.microsoft.com/office/powerpoint/2010/main" val="2593095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FB986CC-79CA-4D92-8ABE-BAAD867E8912}"/>
              </a:ext>
            </a:extLst>
          </p:cNvPr>
          <p:cNvSpPr txBox="1"/>
          <p:nvPr/>
        </p:nvSpPr>
        <p:spPr>
          <a:xfrm>
            <a:off x="2807855" y="895390"/>
            <a:ext cx="5523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/>
              <a:t>Outline</a:t>
            </a:r>
            <a:endParaRPr lang="zh-CN" altLang="en-US" sz="40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352B07C-B52A-4999-87B3-E511AA0EA4FF}"/>
              </a:ext>
            </a:extLst>
          </p:cNvPr>
          <p:cNvSpPr txBox="1"/>
          <p:nvPr/>
        </p:nvSpPr>
        <p:spPr>
          <a:xfrm>
            <a:off x="4337975" y="1720840"/>
            <a:ext cx="4858327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rgbClr val="2F55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</a:t>
            </a: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400" b="1" dirty="0">
                <a:solidFill>
                  <a:srgbClr val="C55A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Pros. and Cons.</a:t>
            </a:r>
          </a:p>
          <a:p>
            <a:pPr lvl="1"/>
            <a:endParaRPr lang="en-US" altLang="zh-CN" sz="20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 Vis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 Vis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HPE Vis</a:t>
            </a:r>
          </a:p>
          <a:p>
            <a:pPr lvl="1"/>
            <a:endParaRPr lang="en-US" altLang="zh-CN" sz="20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Work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 and Challenge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Hierarchical Task Analysis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 Demonstration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</a:p>
        </p:txBody>
      </p:sp>
      <p:sp>
        <p:nvSpPr>
          <p:cNvPr id="6" name="乘号 5">
            <a:extLst>
              <a:ext uri="{FF2B5EF4-FFF2-40B4-BE49-F238E27FC236}">
                <a16:creationId xmlns:a16="http://schemas.microsoft.com/office/drawing/2014/main" id="{2BBF2A45-3DAB-493E-BECF-7A633FA03A18}"/>
              </a:ext>
            </a:extLst>
          </p:cNvPr>
          <p:cNvSpPr/>
          <p:nvPr/>
        </p:nvSpPr>
        <p:spPr>
          <a:xfrm>
            <a:off x="5512377" y="1795935"/>
            <a:ext cx="397197" cy="368739"/>
          </a:xfrm>
          <a:prstGeom prst="mathMultiply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454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2" descr="图片包含 室内, 电视, 男人, 屏幕&#10;&#10;描述已自动生成">
            <a:extLst>
              <a:ext uri="{FF2B5EF4-FFF2-40B4-BE49-F238E27FC236}">
                <a16:creationId xmlns:a16="http://schemas.microsoft.com/office/drawing/2014/main" id="{1235C55A-692F-4BDD-BFAB-C7585C3F44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0" b="6430"/>
          <a:stretch/>
        </p:blipFill>
        <p:spPr bwMode="auto">
          <a:xfrm>
            <a:off x="524351" y="3336348"/>
            <a:ext cx="1255305" cy="720851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7" name="组合 66">
            <a:extLst>
              <a:ext uri="{FF2B5EF4-FFF2-40B4-BE49-F238E27FC236}">
                <a16:creationId xmlns:a16="http://schemas.microsoft.com/office/drawing/2014/main" id="{EBBD230A-278B-478C-9605-71DAEFC28E58}"/>
              </a:ext>
            </a:extLst>
          </p:cNvPr>
          <p:cNvGrpSpPr/>
          <p:nvPr/>
        </p:nvGrpSpPr>
        <p:grpSpPr>
          <a:xfrm>
            <a:off x="447383" y="4435200"/>
            <a:ext cx="1683789" cy="1065398"/>
            <a:chOff x="2369255" y="1699261"/>
            <a:chExt cx="1683789" cy="1065398"/>
          </a:xfrm>
        </p:grpSpPr>
        <p:pic>
          <p:nvPicPr>
            <p:cNvPr id="5" name="图片 18" descr="图片包含 电视, 监控, 男人, 桌子&#10;&#10;描述已自动生成">
              <a:extLst>
                <a:ext uri="{FF2B5EF4-FFF2-40B4-BE49-F238E27FC236}">
                  <a16:creationId xmlns:a16="http://schemas.microsoft.com/office/drawing/2014/main" id="{04B9EBF2-A10D-4305-8B84-67F912A165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9255" y="1699261"/>
              <a:ext cx="1409242" cy="72085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图片 21" descr="图片包含 电视, 监控, 男人, 桌子&#10;&#10;描述已自动生成">
              <a:extLst>
                <a:ext uri="{FF2B5EF4-FFF2-40B4-BE49-F238E27FC236}">
                  <a16:creationId xmlns:a16="http://schemas.microsoft.com/office/drawing/2014/main" id="{CBEE8138-49CD-4995-AFE6-5243D51A05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1605" y="1851690"/>
              <a:ext cx="1409242" cy="72085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图片 22" descr="图片包含 电视, 监控, 男人, 桌子&#10;&#10;描述已自动生成">
              <a:extLst>
                <a:ext uri="{FF2B5EF4-FFF2-40B4-BE49-F238E27FC236}">
                  <a16:creationId xmlns:a16="http://schemas.microsoft.com/office/drawing/2014/main" id="{686EE976-31A9-441B-B683-7A9F6D7E6E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3802" y="2045395"/>
              <a:ext cx="1409242" cy="71926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B8671C63-2AB5-4DBD-B04D-D567B608CB07}"/>
              </a:ext>
            </a:extLst>
          </p:cNvPr>
          <p:cNvGrpSpPr/>
          <p:nvPr/>
        </p:nvGrpSpPr>
        <p:grpSpPr>
          <a:xfrm>
            <a:off x="2429043" y="3816326"/>
            <a:ext cx="1787644" cy="648477"/>
            <a:chOff x="2519419" y="5923657"/>
            <a:chExt cx="1787644" cy="648477"/>
          </a:xfrm>
        </p:grpSpPr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A57E483B-A77F-4A79-8FAD-5A0DB38BF7C6}"/>
                </a:ext>
              </a:extLst>
            </p:cNvPr>
            <p:cNvGrpSpPr/>
            <p:nvPr/>
          </p:nvGrpSpPr>
          <p:grpSpPr>
            <a:xfrm>
              <a:off x="2519419" y="5923657"/>
              <a:ext cx="1627441" cy="648477"/>
              <a:chOff x="2519419" y="5923657"/>
              <a:chExt cx="1627441" cy="648477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03C10A9-1D5C-4BFA-9FA0-257A99916132}"/>
                  </a:ext>
                </a:extLst>
              </p:cNvPr>
              <p:cNvSpPr/>
              <p:nvPr/>
            </p:nvSpPr>
            <p:spPr bwMode="auto">
              <a:xfrm>
                <a:off x="2519419" y="5924307"/>
                <a:ext cx="1008000" cy="647827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scene3d>
                <a:camera prst="isometricOffAxis2Right"/>
                <a:lightRig rig="threePt" dir="t"/>
              </a:scene3d>
              <a:sp3d extrusionH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A8F2C881-7908-40C2-BF68-A1D517460B76}"/>
                  </a:ext>
                </a:extLst>
              </p:cNvPr>
              <p:cNvSpPr/>
              <p:nvPr/>
            </p:nvSpPr>
            <p:spPr bwMode="auto">
              <a:xfrm>
                <a:off x="2703589" y="5923657"/>
                <a:ext cx="1008000" cy="647827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scene3d>
                <a:camera prst="isometricOffAxis2Right"/>
                <a:lightRig rig="threePt" dir="t"/>
              </a:scene3d>
              <a:sp3d extrusionH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AA66B86-1BA8-419D-B420-FEAEC2AA1495}"/>
                  </a:ext>
                </a:extLst>
              </p:cNvPr>
              <p:cNvSpPr/>
              <p:nvPr/>
            </p:nvSpPr>
            <p:spPr bwMode="auto">
              <a:xfrm>
                <a:off x="2984989" y="6050546"/>
                <a:ext cx="864000" cy="503866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scene3d>
                <a:camera prst="isometricOffAxis2Right"/>
                <a:lightRig rig="threePt" dir="t"/>
              </a:scene3d>
              <a:sp3d extrusionH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8A6CCEC-7504-4719-BA30-09EDE62530D7}"/>
                  </a:ext>
                </a:extLst>
              </p:cNvPr>
              <p:cNvSpPr/>
              <p:nvPr/>
            </p:nvSpPr>
            <p:spPr bwMode="auto">
              <a:xfrm>
                <a:off x="3179186" y="6049657"/>
                <a:ext cx="864000" cy="503866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scene3d>
                <a:camera prst="isometricOffAxis2Right"/>
                <a:lightRig rig="threePt" dir="t"/>
              </a:scene3d>
              <a:sp3d extrusionH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2EE5946-FD69-4F71-93E8-FD0EEF4998BC}"/>
                  </a:ext>
                </a:extLst>
              </p:cNvPr>
              <p:cNvSpPr/>
              <p:nvPr/>
            </p:nvSpPr>
            <p:spPr bwMode="auto">
              <a:xfrm>
                <a:off x="3462860" y="6238145"/>
                <a:ext cx="684000" cy="323914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scene3d>
                <a:camera prst="isometricOffAxis2Right"/>
                <a:lightRig rig="threePt" dir="t"/>
              </a:scene3d>
              <a:sp3d extrusionH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A8FCF50-F67D-41E1-A858-5DCF334BCA6A}"/>
                </a:ext>
              </a:extLst>
            </p:cNvPr>
            <p:cNvSpPr/>
            <p:nvPr/>
          </p:nvSpPr>
          <p:spPr bwMode="auto">
            <a:xfrm>
              <a:off x="3623063" y="6238145"/>
              <a:ext cx="684000" cy="32391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  <a:scene3d>
              <a:camera prst="isometricOffAxis2Right"/>
              <a:lightRig rig="threePt" dir="t"/>
            </a:scene3d>
            <a:sp3d extrusionH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74" name="文本框 73">
            <a:extLst>
              <a:ext uri="{FF2B5EF4-FFF2-40B4-BE49-F238E27FC236}">
                <a16:creationId xmlns:a16="http://schemas.microsoft.com/office/drawing/2014/main" id="{B0825C15-46DC-4672-A640-8E879CB03C80}"/>
              </a:ext>
            </a:extLst>
          </p:cNvPr>
          <p:cNvSpPr txBox="1"/>
          <p:nvPr/>
        </p:nvSpPr>
        <p:spPr>
          <a:xfrm>
            <a:off x="622595" y="470567"/>
            <a:ext cx="7379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Pros. and Cons.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8D9AE303-3A8B-42C4-9AEF-936D0D78978D}"/>
              </a:ext>
            </a:extLst>
          </p:cNvPr>
          <p:cNvSpPr/>
          <p:nvPr/>
        </p:nvSpPr>
        <p:spPr>
          <a:xfrm>
            <a:off x="424869" y="507991"/>
            <a:ext cx="73891" cy="406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4929C31A-DE91-4093-88D0-A005B5CDD3C1}"/>
              </a:ext>
            </a:extLst>
          </p:cNvPr>
          <p:cNvSpPr txBox="1"/>
          <p:nvPr/>
        </p:nvSpPr>
        <p:spPr>
          <a:xfrm>
            <a:off x="461813" y="1039741"/>
            <a:ext cx="1060623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Performance:  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Strong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and Comprehension Skills 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  Manual Inspection:  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Labor-intensive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Tasks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  Machine Intelligence:  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Inaccurate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EE35CB7-0318-492E-BF9F-54DC9DE2ED8F}"/>
              </a:ext>
            </a:extLst>
          </p:cNvPr>
          <p:cNvGrpSpPr/>
          <p:nvPr/>
        </p:nvGrpSpPr>
        <p:grpSpPr>
          <a:xfrm>
            <a:off x="4801294" y="5117528"/>
            <a:ext cx="4315806" cy="1482663"/>
            <a:chOff x="4801294" y="5117528"/>
            <a:chExt cx="4315806" cy="1482663"/>
          </a:xfrm>
        </p:grpSpPr>
        <p:pic>
          <p:nvPicPr>
            <p:cNvPr id="108" name="图片 107" descr="图示&#10;&#10;描述已自动生成">
              <a:extLst>
                <a:ext uri="{FF2B5EF4-FFF2-40B4-BE49-F238E27FC236}">
                  <a16:creationId xmlns:a16="http://schemas.microsoft.com/office/drawing/2014/main" id="{3AEDD659-32F0-41C9-993C-B5A22DB9DD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43" t="61421" r="4247" b="13090"/>
            <a:stretch/>
          </p:blipFill>
          <p:spPr>
            <a:xfrm>
              <a:off x="4801294" y="5555145"/>
              <a:ext cx="4315806" cy="1045046"/>
            </a:xfrm>
            <a:prstGeom prst="rect">
              <a:avLst/>
            </a:prstGeom>
          </p:spPr>
        </p:pic>
        <p:cxnSp>
          <p:nvCxnSpPr>
            <p:cNvPr id="110" name="直接箭头连接符 109">
              <a:extLst>
                <a:ext uri="{FF2B5EF4-FFF2-40B4-BE49-F238E27FC236}">
                  <a16:creationId xmlns:a16="http://schemas.microsoft.com/office/drawing/2014/main" id="{EFDF36E2-B04D-4432-B2F9-E3D9AA1081AF}"/>
                </a:ext>
              </a:extLst>
            </p:cNvPr>
            <p:cNvCxnSpPr/>
            <p:nvPr/>
          </p:nvCxnSpPr>
          <p:spPr>
            <a:xfrm>
              <a:off x="6786791" y="5117528"/>
              <a:ext cx="0" cy="41145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46D6DE2-869F-4AE3-BC64-B97604C72C2C}"/>
              </a:ext>
            </a:extLst>
          </p:cNvPr>
          <p:cNvGrpSpPr/>
          <p:nvPr/>
        </p:nvGrpSpPr>
        <p:grpSpPr>
          <a:xfrm>
            <a:off x="9201332" y="3911494"/>
            <a:ext cx="2289059" cy="647827"/>
            <a:chOff x="9201332" y="3911494"/>
            <a:chExt cx="2289059" cy="647827"/>
          </a:xfrm>
        </p:grpSpPr>
        <p:sp>
          <p:nvSpPr>
            <p:cNvPr id="111" name="矩形: 圆角 110">
              <a:extLst>
                <a:ext uri="{FF2B5EF4-FFF2-40B4-BE49-F238E27FC236}">
                  <a16:creationId xmlns:a16="http://schemas.microsoft.com/office/drawing/2014/main" id="{A6649DE0-1CCD-4E5D-BFE5-04754DBEFBEE}"/>
                </a:ext>
              </a:extLst>
            </p:cNvPr>
            <p:cNvSpPr/>
            <p:nvPr/>
          </p:nvSpPr>
          <p:spPr>
            <a:xfrm>
              <a:off x="10143491" y="3911494"/>
              <a:ext cx="1346900" cy="64782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Reasoning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2" name="直接箭头连接符 111">
              <a:extLst>
                <a:ext uri="{FF2B5EF4-FFF2-40B4-BE49-F238E27FC236}">
                  <a16:creationId xmlns:a16="http://schemas.microsoft.com/office/drawing/2014/main" id="{7C73CE42-0648-4D3A-AE2D-889B714252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01332" y="4121517"/>
              <a:ext cx="617433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箭头连接符 112">
              <a:extLst>
                <a:ext uri="{FF2B5EF4-FFF2-40B4-BE49-F238E27FC236}">
                  <a16:creationId xmlns:a16="http://schemas.microsoft.com/office/drawing/2014/main" id="{ED85BB9C-2FDA-4148-8A54-83364E5D9056}"/>
                </a:ext>
              </a:extLst>
            </p:cNvPr>
            <p:cNvCxnSpPr>
              <a:cxnSpLocks/>
            </p:cNvCxnSpPr>
            <p:nvPr/>
          </p:nvCxnSpPr>
          <p:spPr>
            <a:xfrm>
              <a:off x="9201332" y="4356730"/>
              <a:ext cx="688108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A204BCCD-7DFF-4D64-9B2D-62EB5D38274C}"/>
              </a:ext>
            </a:extLst>
          </p:cNvPr>
          <p:cNvCxnSpPr>
            <a:cxnSpLocks/>
          </p:cNvCxnSpPr>
          <p:nvPr/>
        </p:nvCxnSpPr>
        <p:spPr>
          <a:xfrm flipV="1">
            <a:off x="2110365" y="4289853"/>
            <a:ext cx="374392" cy="2918"/>
          </a:xfrm>
          <a:prstGeom prst="straightConnector1">
            <a:avLst/>
          </a:prstGeom>
          <a:ln w="317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6194ABA-6051-47E5-B886-B08E01E8BA19}"/>
              </a:ext>
            </a:extLst>
          </p:cNvPr>
          <p:cNvGrpSpPr/>
          <p:nvPr/>
        </p:nvGrpSpPr>
        <p:grpSpPr>
          <a:xfrm>
            <a:off x="4224352" y="3265397"/>
            <a:ext cx="4629817" cy="1806779"/>
            <a:chOff x="4224352" y="3265397"/>
            <a:chExt cx="4629817" cy="1806779"/>
          </a:xfrm>
        </p:grpSpPr>
        <p:grpSp>
          <p:nvGrpSpPr>
            <p:cNvPr id="105" name="组合 104">
              <a:extLst>
                <a:ext uri="{FF2B5EF4-FFF2-40B4-BE49-F238E27FC236}">
                  <a16:creationId xmlns:a16="http://schemas.microsoft.com/office/drawing/2014/main" id="{253BEF64-A229-4A31-A0C6-05D377A93EB1}"/>
                </a:ext>
              </a:extLst>
            </p:cNvPr>
            <p:cNvGrpSpPr/>
            <p:nvPr/>
          </p:nvGrpSpPr>
          <p:grpSpPr>
            <a:xfrm>
              <a:off x="4801294" y="3364854"/>
              <a:ext cx="4052875" cy="1658809"/>
              <a:chOff x="6658744" y="3435462"/>
              <a:chExt cx="4052875" cy="1658809"/>
            </a:xfrm>
          </p:grpSpPr>
          <p:grpSp>
            <p:nvGrpSpPr>
              <p:cNvPr id="101" name="组合 100">
                <a:extLst>
                  <a:ext uri="{FF2B5EF4-FFF2-40B4-BE49-F238E27FC236}">
                    <a16:creationId xmlns:a16="http://schemas.microsoft.com/office/drawing/2014/main" id="{80E20F00-31C9-4B95-8D5C-457439F82D85}"/>
                  </a:ext>
                </a:extLst>
              </p:cNvPr>
              <p:cNvGrpSpPr/>
              <p:nvPr/>
            </p:nvGrpSpPr>
            <p:grpSpPr>
              <a:xfrm>
                <a:off x="6825136" y="3530748"/>
                <a:ext cx="3886483" cy="1441919"/>
                <a:chOff x="10690920" y="3806084"/>
                <a:chExt cx="3886483" cy="1441919"/>
              </a:xfrm>
            </p:grpSpPr>
            <p:sp>
              <p:nvSpPr>
                <p:cNvPr id="93" name="矩形 92">
                  <a:extLst>
                    <a:ext uri="{FF2B5EF4-FFF2-40B4-BE49-F238E27FC236}">
                      <a16:creationId xmlns:a16="http://schemas.microsoft.com/office/drawing/2014/main" id="{D963FC25-691B-4374-B2C0-64E1472D97FC}"/>
                    </a:ext>
                  </a:extLst>
                </p:cNvPr>
                <p:cNvSpPr/>
                <p:nvPr/>
              </p:nvSpPr>
              <p:spPr>
                <a:xfrm>
                  <a:off x="11803083" y="3815062"/>
                  <a:ext cx="1413888" cy="48011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ML &amp; AI</a:t>
                  </a:r>
                  <a:endPara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4" name="矩形 93">
                  <a:extLst>
                    <a:ext uri="{FF2B5EF4-FFF2-40B4-BE49-F238E27FC236}">
                      <a16:creationId xmlns:a16="http://schemas.microsoft.com/office/drawing/2014/main" id="{F60BAD28-2B52-4D49-B9F4-19ED49C4B17C}"/>
                    </a:ext>
                  </a:extLst>
                </p:cNvPr>
                <p:cNvSpPr/>
                <p:nvPr/>
              </p:nvSpPr>
              <p:spPr>
                <a:xfrm>
                  <a:off x="11803082" y="4767893"/>
                  <a:ext cx="1413887" cy="48011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Visual Analysis</a:t>
                  </a:r>
                  <a:endParaRPr lang="zh-CN" altLang="en-US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984B50BB-7E6E-46B6-879F-F53B051D5838}"/>
                    </a:ext>
                  </a:extLst>
                </p:cNvPr>
                <p:cNvSpPr txBox="1"/>
                <p:nvPr/>
              </p:nvSpPr>
              <p:spPr>
                <a:xfrm>
                  <a:off x="13686720" y="4327980"/>
                  <a:ext cx="890683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Expert Intent</a:t>
                  </a:r>
                  <a:endParaRPr lang="zh-CN" altLang="en-US" sz="16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99" name="图片 98">
                  <a:extLst>
                    <a:ext uri="{FF2B5EF4-FFF2-40B4-BE49-F238E27FC236}">
                      <a16:creationId xmlns:a16="http://schemas.microsoft.com/office/drawing/2014/main" id="{6339970A-C33E-451E-8E86-CFE3E0B407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690920" y="3818485"/>
                  <a:ext cx="425945" cy="442921"/>
                </a:xfrm>
                <a:prstGeom prst="rect">
                  <a:avLst/>
                </a:prstGeom>
              </p:spPr>
            </p:pic>
            <p:pic>
              <p:nvPicPr>
                <p:cNvPr id="100" name="图片 99">
                  <a:extLst>
                    <a:ext uri="{FF2B5EF4-FFF2-40B4-BE49-F238E27FC236}">
                      <a16:creationId xmlns:a16="http://schemas.microsoft.com/office/drawing/2014/main" id="{F8CBEB67-9113-4ADA-8F6B-00186A51C4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919517" y="3806084"/>
                  <a:ext cx="382745" cy="455322"/>
                </a:xfrm>
                <a:prstGeom prst="rect">
                  <a:avLst/>
                </a:prstGeom>
              </p:spPr>
            </p:pic>
          </p:grpSp>
          <p:sp>
            <p:nvSpPr>
              <p:cNvPr id="102" name="弧形 101">
                <a:extLst>
                  <a:ext uri="{FF2B5EF4-FFF2-40B4-BE49-F238E27FC236}">
                    <a16:creationId xmlns:a16="http://schemas.microsoft.com/office/drawing/2014/main" id="{2DFAB126-0AF7-41F7-B5C4-FA8CFEAB65EC}"/>
                  </a:ext>
                </a:extLst>
              </p:cNvPr>
              <p:cNvSpPr/>
              <p:nvPr/>
            </p:nvSpPr>
            <p:spPr bwMode="auto">
              <a:xfrm rot="2640000">
                <a:off x="8219027" y="3530661"/>
                <a:ext cx="1575400" cy="1563610"/>
              </a:xfrm>
              <a:prstGeom prst="arc">
                <a:avLst/>
              </a:prstGeom>
              <a:noFill/>
              <a:ln w="34925" cap="flat" cmpd="sng" algn="ctr">
                <a:solidFill>
                  <a:schemeClr val="tx1"/>
                </a:solidFill>
                <a:prstDash val="solid"/>
                <a:round/>
                <a:headEnd type="arrow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3" name="弧形 102">
                <a:extLst>
                  <a:ext uri="{FF2B5EF4-FFF2-40B4-BE49-F238E27FC236}">
                    <a16:creationId xmlns:a16="http://schemas.microsoft.com/office/drawing/2014/main" id="{D7B6EE03-378D-4F90-BAC7-A1049DF1142A}"/>
                  </a:ext>
                </a:extLst>
              </p:cNvPr>
              <p:cNvSpPr/>
              <p:nvPr/>
            </p:nvSpPr>
            <p:spPr bwMode="auto">
              <a:xfrm rot="13135921">
                <a:off x="7492313" y="3435462"/>
                <a:ext cx="1575400" cy="1563610"/>
              </a:xfrm>
              <a:prstGeom prst="arc">
                <a:avLst/>
              </a:prstGeom>
              <a:noFill/>
              <a:ln w="34925" cap="flat" cmpd="sng" algn="ctr">
                <a:solidFill>
                  <a:schemeClr val="tx1"/>
                </a:solidFill>
                <a:prstDash val="solid"/>
                <a:round/>
                <a:headEnd type="arrow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13E937D8-E34C-4A7E-8CF2-12869A0C4B1C}"/>
                  </a:ext>
                </a:extLst>
              </p:cNvPr>
              <p:cNvSpPr txBox="1"/>
              <p:nvPr/>
            </p:nvSpPr>
            <p:spPr>
              <a:xfrm>
                <a:off x="6658744" y="4052644"/>
                <a:ext cx="8906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User Intent</a:t>
                </a:r>
                <a:endParaRPr lang="zh-CN" altLang="en-US" sz="16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715109AB-0471-4C37-B55A-745FE27F906B}"/>
                </a:ext>
              </a:extLst>
            </p:cNvPr>
            <p:cNvSpPr/>
            <p:nvPr/>
          </p:nvSpPr>
          <p:spPr>
            <a:xfrm>
              <a:off x="4829630" y="3265397"/>
              <a:ext cx="4024539" cy="180677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17" name="直接箭头连接符 116">
              <a:extLst>
                <a:ext uri="{FF2B5EF4-FFF2-40B4-BE49-F238E27FC236}">
                  <a16:creationId xmlns:a16="http://schemas.microsoft.com/office/drawing/2014/main" id="{386EDAE8-7890-435F-8569-6B844AD941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4352" y="4289853"/>
              <a:ext cx="374392" cy="2918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377395D3-3DF5-45BF-8430-A129ACE9938E}"/>
              </a:ext>
            </a:extLst>
          </p:cNvPr>
          <p:cNvSpPr txBox="1"/>
          <p:nvPr/>
        </p:nvSpPr>
        <p:spPr>
          <a:xfrm>
            <a:off x="465171" y="2134616"/>
            <a:ext cx="1102521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Visibility:  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Improve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the visibility of video content.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Interpretability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Improve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the interpretability of video semantic understanding models.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81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FB986CC-79CA-4D92-8ABE-BAAD867E8912}"/>
              </a:ext>
            </a:extLst>
          </p:cNvPr>
          <p:cNvSpPr txBox="1"/>
          <p:nvPr/>
        </p:nvSpPr>
        <p:spPr>
          <a:xfrm>
            <a:off x="2807855" y="895390"/>
            <a:ext cx="5523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/>
              <a:t>Outline</a:t>
            </a:r>
            <a:endParaRPr lang="zh-CN" altLang="en-US" sz="40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352B07C-B52A-4999-87B3-E511AA0EA4FF}"/>
              </a:ext>
            </a:extLst>
          </p:cNvPr>
          <p:cNvSpPr txBox="1"/>
          <p:nvPr/>
        </p:nvSpPr>
        <p:spPr>
          <a:xfrm>
            <a:off x="4337975" y="1720840"/>
            <a:ext cx="4858327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     Vis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Pros. and Cons.</a:t>
            </a:r>
          </a:p>
          <a:p>
            <a:pPr lvl="1"/>
            <a:endParaRPr lang="en-US" altLang="zh-CN" sz="20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rgbClr val="C55A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  <a:endParaRPr lang="en-US" altLang="zh-CN" b="1" dirty="0">
              <a:solidFill>
                <a:srgbClr val="C55A1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 Vis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 Vis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HPE Vis</a:t>
            </a:r>
          </a:p>
          <a:p>
            <a:pPr lvl="1"/>
            <a:endParaRPr lang="en-US" altLang="zh-CN" sz="20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Work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 and Challenge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Hierarchical Task Analysis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 Demonstration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</a:p>
        </p:txBody>
      </p:sp>
      <p:sp>
        <p:nvSpPr>
          <p:cNvPr id="6" name="乘号 5">
            <a:extLst>
              <a:ext uri="{FF2B5EF4-FFF2-40B4-BE49-F238E27FC236}">
                <a16:creationId xmlns:a16="http://schemas.microsoft.com/office/drawing/2014/main" id="{2BBF2A45-3DAB-493E-BECF-7A633FA03A18}"/>
              </a:ext>
            </a:extLst>
          </p:cNvPr>
          <p:cNvSpPr/>
          <p:nvPr/>
        </p:nvSpPr>
        <p:spPr>
          <a:xfrm>
            <a:off x="5512377" y="1795935"/>
            <a:ext cx="397197" cy="368739"/>
          </a:xfrm>
          <a:prstGeom prst="mathMultiply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083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66CBBC2E-9AA4-4C30-B555-A9D775ACAA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37" r="32500"/>
          <a:stretch/>
        </p:blipFill>
        <p:spPr bwMode="auto">
          <a:xfrm>
            <a:off x="199547" y="2463116"/>
            <a:ext cx="3233702" cy="20107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DB7892CC-5A47-4197-B9DC-3BCA173774C2}"/>
              </a:ext>
            </a:extLst>
          </p:cNvPr>
          <p:cNvGrpSpPr/>
          <p:nvPr/>
        </p:nvGrpSpPr>
        <p:grpSpPr>
          <a:xfrm>
            <a:off x="4468707" y="4021584"/>
            <a:ext cx="7523746" cy="2694555"/>
            <a:chOff x="4468707" y="4021584"/>
            <a:chExt cx="7523746" cy="269455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FD5978B-5BF2-4928-AC25-3AE7FCD56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74246" y="4021584"/>
              <a:ext cx="3918207" cy="22460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D1181DD-961D-46FF-B751-78A7498AA4E0}"/>
                </a:ext>
              </a:extLst>
            </p:cNvPr>
            <p:cNvSpPr txBox="1"/>
            <p:nvPr/>
          </p:nvSpPr>
          <p:spPr>
            <a:xfrm>
              <a:off x="7423339" y="6377585"/>
              <a:ext cx="194716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TVCG, 2021 </a:t>
              </a:r>
              <a:r>
                <a:rPr lang="en-US" altLang="zh-CN" sz="1600" b="1" baseline="300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[2]</a:t>
              </a:r>
              <a:endParaRPr lang="zh-CN" altLang="en-US" sz="1600" b="1" baseline="30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9D1F7C2A-7023-4E9F-9DBD-29CADC73E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68707" y="4742082"/>
              <a:ext cx="3475455" cy="12758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67DB79A-7680-404E-832A-4C79DB7C6641}"/>
              </a:ext>
            </a:extLst>
          </p:cNvPr>
          <p:cNvGrpSpPr/>
          <p:nvPr/>
        </p:nvGrpSpPr>
        <p:grpSpPr>
          <a:xfrm>
            <a:off x="5001267" y="1336079"/>
            <a:ext cx="7090108" cy="2385095"/>
            <a:chOff x="5001267" y="1336079"/>
            <a:chExt cx="7090108" cy="238509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DE4EF54-CA1F-4A7B-B9CA-DEF0E667E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01267" y="1478018"/>
              <a:ext cx="2942895" cy="17941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6728B239-C829-4C06-A2D0-EA5B8C537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94088" y="1336079"/>
              <a:ext cx="3897287" cy="193607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C9939BA-69C0-42DD-8F44-5D95B0201C36}"/>
                </a:ext>
              </a:extLst>
            </p:cNvPr>
            <p:cNvSpPr txBox="1"/>
            <p:nvPr/>
          </p:nvSpPr>
          <p:spPr>
            <a:xfrm>
              <a:off x="7423339" y="3382620"/>
              <a:ext cx="194716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TVCG, 2020 </a:t>
              </a:r>
              <a:r>
                <a:rPr lang="en-US" altLang="zh-CN" sz="1600" b="1" baseline="300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[1]</a:t>
              </a:r>
              <a:endParaRPr lang="zh-CN" altLang="en-US" sz="1600" b="1" baseline="30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箭头: 右 16">
            <a:extLst>
              <a:ext uri="{FF2B5EF4-FFF2-40B4-BE49-F238E27FC236}">
                <a16:creationId xmlns:a16="http://schemas.microsoft.com/office/drawing/2014/main" id="{AB0FD3DD-B206-419A-B862-052D23460CD7}"/>
              </a:ext>
            </a:extLst>
          </p:cNvPr>
          <p:cNvSpPr/>
          <p:nvPr/>
        </p:nvSpPr>
        <p:spPr>
          <a:xfrm>
            <a:off x="3672485" y="3329609"/>
            <a:ext cx="905523" cy="413680"/>
          </a:xfrm>
          <a:prstGeom prst="rightArrow">
            <a:avLst/>
          </a:prstGeom>
          <a:gradFill>
            <a:gsLst>
              <a:gs pos="50000">
                <a:srgbClr val="C55A11"/>
              </a:gs>
              <a:gs pos="55000">
                <a:srgbClr val="2F559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EA03898-B43F-46C2-A8AE-98982DAFE394}"/>
              </a:ext>
            </a:extLst>
          </p:cNvPr>
          <p:cNvSpPr/>
          <p:nvPr/>
        </p:nvSpPr>
        <p:spPr>
          <a:xfrm>
            <a:off x="424869" y="507991"/>
            <a:ext cx="73891" cy="406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356DD3F-C1E6-471A-BE0E-D95737A367B9}"/>
              </a:ext>
            </a:extLst>
          </p:cNvPr>
          <p:cNvSpPr txBox="1"/>
          <p:nvPr/>
        </p:nvSpPr>
        <p:spPr>
          <a:xfrm>
            <a:off x="665012" y="449581"/>
            <a:ext cx="11526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2F5597"/>
                </a:solidFill>
              </a:rPr>
              <a:t>Object Detection / Semantic Segmentation       </a:t>
            </a:r>
            <a:r>
              <a:rPr lang="en-US" altLang="zh-CN" sz="2800" b="1" dirty="0">
                <a:solidFill>
                  <a:srgbClr val="C55A11"/>
                </a:solidFill>
              </a:rPr>
              <a:t>VIS</a:t>
            </a:r>
            <a:r>
              <a:rPr lang="en-US" altLang="zh-CN" sz="2800" b="1" dirty="0"/>
              <a:t> </a:t>
            </a:r>
          </a:p>
        </p:txBody>
      </p:sp>
      <p:sp>
        <p:nvSpPr>
          <p:cNvPr id="18" name="乘号 17">
            <a:extLst>
              <a:ext uri="{FF2B5EF4-FFF2-40B4-BE49-F238E27FC236}">
                <a16:creationId xmlns:a16="http://schemas.microsoft.com/office/drawing/2014/main" id="{22997FAC-12C4-488D-898C-204B3F57FBD6}"/>
              </a:ext>
            </a:extLst>
          </p:cNvPr>
          <p:cNvSpPr/>
          <p:nvPr/>
        </p:nvSpPr>
        <p:spPr>
          <a:xfrm>
            <a:off x="7805770" y="477739"/>
            <a:ext cx="463063" cy="472090"/>
          </a:xfrm>
          <a:prstGeom prst="mathMultiply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397D7FF-7184-473A-9E9E-A25BE61F1621}"/>
              </a:ext>
            </a:extLst>
          </p:cNvPr>
          <p:cNvSpPr txBox="1"/>
          <p:nvPr/>
        </p:nvSpPr>
        <p:spPr>
          <a:xfrm>
            <a:off x="199548" y="4683672"/>
            <a:ext cx="41390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Certain Objects</a:t>
            </a:r>
          </a:p>
        </p:txBody>
      </p:sp>
    </p:spTree>
    <p:extLst>
      <p:ext uri="{BB962C8B-B14F-4D97-AF65-F5344CB8AC3E}">
        <p14:creationId xmlns:p14="http://schemas.microsoft.com/office/powerpoint/2010/main" val="86803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科技湃｜猜完年龄猜心情，微软推出人脸情绪识别器_澎湃国际_澎湃新闻-The Paper">
            <a:extLst>
              <a:ext uri="{FF2B5EF4-FFF2-40B4-BE49-F238E27FC236}">
                <a16:creationId xmlns:a16="http://schemas.microsoft.com/office/drawing/2014/main" id="{27252ED4-EC66-406B-9A1D-574204579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34" y="2356555"/>
            <a:ext cx="2885242" cy="219759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A1DACA0C-B51D-4532-B518-EC88AF174CD0}"/>
              </a:ext>
            </a:extLst>
          </p:cNvPr>
          <p:cNvGrpSpPr/>
          <p:nvPr/>
        </p:nvGrpSpPr>
        <p:grpSpPr>
          <a:xfrm>
            <a:off x="4008568" y="3945062"/>
            <a:ext cx="8052164" cy="2813722"/>
            <a:chOff x="4008568" y="3945062"/>
            <a:chExt cx="8052164" cy="2813722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A3D2759-F4A1-43A5-8CF7-793F8196B8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37" r="1875"/>
            <a:stretch/>
          </p:blipFill>
          <p:spPr>
            <a:xfrm>
              <a:off x="7911614" y="3945062"/>
              <a:ext cx="4149118" cy="247516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63B72C6F-A411-4A85-82B8-C6BA859E6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8568" y="4641898"/>
              <a:ext cx="3820404" cy="15393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A4C1C88-6879-4D5B-94C9-EC1EE0D982AF}"/>
                </a:ext>
              </a:extLst>
            </p:cNvPr>
            <p:cNvSpPr txBox="1"/>
            <p:nvPr/>
          </p:nvSpPr>
          <p:spPr>
            <a:xfrm>
              <a:off x="7667528" y="6420230"/>
              <a:ext cx="194716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TVCG, 2020 </a:t>
              </a:r>
              <a:r>
                <a:rPr lang="en-US" altLang="zh-CN" sz="1600" b="1" baseline="300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[4]</a:t>
              </a:r>
              <a:endParaRPr lang="zh-CN" altLang="en-US" sz="1600" b="1" baseline="30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5B7AAC1-BA83-491D-B688-362AEA4C6B73}"/>
              </a:ext>
            </a:extLst>
          </p:cNvPr>
          <p:cNvGrpSpPr/>
          <p:nvPr/>
        </p:nvGrpSpPr>
        <p:grpSpPr>
          <a:xfrm>
            <a:off x="5334897" y="1155236"/>
            <a:ext cx="6725835" cy="2642040"/>
            <a:chOff x="5334897" y="1155236"/>
            <a:chExt cx="6725835" cy="2642040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838A8787-1144-4032-8911-D6AD9016C4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819" t="4365" r="1651" b="3888"/>
            <a:stretch/>
          </p:blipFill>
          <p:spPr>
            <a:xfrm>
              <a:off x="5334897" y="1970913"/>
              <a:ext cx="2885242" cy="144262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CC62F29E-3E15-4DED-A388-1E39246F3A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21851"/>
            <a:stretch/>
          </p:blipFill>
          <p:spPr>
            <a:xfrm>
              <a:off x="8356588" y="1155236"/>
              <a:ext cx="3704144" cy="22749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7666DDA-62E9-4DAD-B548-87C6DFF17351}"/>
                </a:ext>
              </a:extLst>
            </p:cNvPr>
            <p:cNvSpPr txBox="1"/>
            <p:nvPr/>
          </p:nvSpPr>
          <p:spPr>
            <a:xfrm>
              <a:off x="7667528" y="3458722"/>
              <a:ext cx="194716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TVCG, 2019 </a:t>
              </a:r>
              <a:r>
                <a:rPr lang="en-US" altLang="zh-CN" sz="1600" b="1" baseline="300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[3]</a:t>
              </a:r>
              <a:endParaRPr lang="zh-CN" altLang="en-US" sz="1600" b="1" baseline="30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箭头: 右 22">
            <a:extLst>
              <a:ext uri="{FF2B5EF4-FFF2-40B4-BE49-F238E27FC236}">
                <a16:creationId xmlns:a16="http://schemas.microsoft.com/office/drawing/2014/main" id="{8A900478-E9F1-4142-B4CC-6CD3DEA9E2B2}"/>
              </a:ext>
            </a:extLst>
          </p:cNvPr>
          <p:cNvSpPr/>
          <p:nvPr/>
        </p:nvSpPr>
        <p:spPr>
          <a:xfrm>
            <a:off x="3386158" y="3421159"/>
            <a:ext cx="905523" cy="413680"/>
          </a:xfrm>
          <a:prstGeom prst="rightArrow">
            <a:avLst/>
          </a:prstGeom>
          <a:gradFill>
            <a:gsLst>
              <a:gs pos="50000">
                <a:srgbClr val="C55A11"/>
              </a:gs>
              <a:gs pos="55000">
                <a:srgbClr val="2F559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BF6955C-AA18-4038-87EE-E537485084A3}"/>
              </a:ext>
            </a:extLst>
          </p:cNvPr>
          <p:cNvSpPr/>
          <p:nvPr/>
        </p:nvSpPr>
        <p:spPr>
          <a:xfrm>
            <a:off x="424869" y="507991"/>
            <a:ext cx="73891" cy="406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283282E-1E9D-472C-989E-E703ABF64039}"/>
              </a:ext>
            </a:extLst>
          </p:cNvPr>
          <p:cNvSpPr txBox="1"/>
          <p:nvPr/>
        </p:nvSpPr>
        <p:spPr>
          <a:xfrm>
            <a:off x="665012" y="449581"/>
            <a:ext cx="11526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2F5597"/>
                </a:solidFill>
              </a:rPr>
              <a:t>Emotion Recognition</a:t>
            </a:r>
            <a:r>
              <a:rPr lang="en-US" altLang="zh-CN" sz="2800" b="1" dirty="0">
                <a:solidFill>
                  <a:srgbClr val="C55A11"/>
                </a:solidFill>
              </a:rPr>
              <a:t>      VIS</a:t>
            </a:r>
            <a:r>
              <a:rPr lang="en-US" altLang="zh-CN" sz="2800" b="1" dirty="0"/>
              <a:t> </a:t>
            </a:r>
          </a:p>
        </p:txBody>
      </p:sp>
      <p:sp>
        <p:nvSpPr>
          <p:cNvPr id="26" name="乘号 25">
            <a:extLst>
              <a:ext uri="{FF2B5EF4-FFF2-40B4-BE49-F238E27FC236}">
                <a16:creationId xmlns:a16="http://schemas.microsoft.com/office/drawing/2014/main" id="{BB123F7F-FBCB-42A2-B7ED-0DCC3D8C1AB7}"/>
              </a:ext>
            </a:extLst>
          </p:cNvPr>
          <p:cNvSpPr/>
          <p:nvPr/>
        </p:nvSpPr>
        <p:spPr>
          <a:xfrm>
            <a:off x="4226403" y="500711"/>
            <a:ext cx="463063" cy="472090"/>
          </a:xfrm>
          <a:prstGeom prst="mathMultiply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1674BF9-F680-4A1F-ABF3-DE378EA8D445}"/>
              </a:ext>
            </a:extLst>
          </p:cNvPr>
          <p:cNvSpPr txBox="1"/>
          <p:nvPr/>
        </p:nvSpPr>
        <p:spPr>
          <a:xfrm>
            <a:off x="199548" y="4683672"/>
            <a:ext cx="41390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Face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 Shot</a:t>
            </a:r>
          </a:p>
        </p:txBody>
      </p:sp>
    </p:spTree>
    <p:extLst>
      <p:ext uri="{BB962C8B-B14F-4D97-AF65-F5344CB8AC3E}">
        <p14:creationId xmlns:p14="http://schemas.microsoft.com/office/powerpoint/2010/main" val="3377563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2019深度学习人体姿态估计指南_明柳梦少的博客-CSDN博客_人体姿态深度学习">
            <a:extLst>
              <a:ext uri="{FF2B5EF4-FFF2-40B4-BE49-F238E27FC236}">
                <a16:creationId xmlns:a16="http://schemas.microsoft.com/office/drawing/2014/main" id="{BA8C0663-CFEF-4693-9061-05E4AD56B7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29"/>
          <a:stretch/>
        </p:blipFill>
        <p:spPr bwMode="auto">
          <a:xfrm>
            <a:off x="263113" y="2599889"/>
            <a:ext cx="3136082" cy="21954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6F944241-8BB9-4FAE-9B0E-C81588360EC0}"/>
              </a:ext>
            </a:extLst>
          </p:cNvPr>
          <p:cNvGrpSpPr/>
          <p:nvPr/>
        </p:nvGrpSpPr>
        <p:grpSpPr>
          <a:xfrm>
            <a:off x="4789588" y="1107503"/>
            <a:ext cx="7289793" cy="2754023"/>
            <a:chOff x="4789588" y="1107503"/>
            <a:chExt cx="7289793" cy="275402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08285865-8C8E-4E19-BF09-91E984FAA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79073" y="1107503"/>
              <a:ext cx="4000308" cy="238935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6904328-57D6-4AA1-97E8-A2A6EF238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9588" y="1888295"/>
              <a:ext cx="3136082" cy="14356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2EA1101-D1A5-46C3-9BAB-39680EBCC2BE}"/>
                </a:ext>
              </a:extLst>
            </p:cNvPr>
            <p:cNvSpPr txBox="1"/>
            <p:nvPr/>
          </p:nvSpPr>
          <p:spPr>
            <a:xfrm>
              <a:off x="7499403" y="3522972"/>
              <a:ext cx="194716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TCVG, 2018 </a:t>
              </a:r>
              <a:r>
                <a:rPr lang="en-US" altLang="zh-CN" sz="1600" b="1" baseline="300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[5]</a:t>
              </a:r>
              <a:endParaRPr lang="zh-CN" altLang="en-US" sz="1600" b="1" baseline="30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D89E07C-0075-4387-BC61-FCD3A41E3C5C}"/>
              </a:ext>
            </a:extLst>
          </p:cNvPr>
          <p:cNvGrpSpPr/>
          <p:nvPr/>
        </p:nvGrpSpPr>
        <p:grpSpPr>
          <a:xfrm>
            <a:off x="5639371" y="3994790"/>
            <a:ext cx="6446301" cy="2727908"/>
            <a:chOff x="5639371" y="3994790"/>
            <a:chExt cx="6446301" cy="2727908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7B8B85D6-F13A-4846-82FD-A7891FAADF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725" t="3634" r="2573" b="3556"/>
            <a:stretch/>
          </p:blipFill>
          <p:spPr>
            <a:xfrm>
              <a:off x="5639371" y="4567579"/>
              <a:ext cx="2166151" cy="167788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ADD90C1-0140-4E31-BA1B-71BFDD57D8DE}"/>
                </a:ext>
              </a:extLst>
            </p:cNvPr>
            <p:cNvSpPr txBox="1"/>
            <p:nvPr/>
          </p:nvSpPr>
          <p:spPr>
            <a:xfrm>
              <a:off x="7695794" y="6384144"/>
              <a:ext cx="194716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CHI, 2021 </a:t>
              </a:r>
              <a:r>
                <a:rPr lang="en-US" altLang="zh-CN" sz="1600" b="1" baseline="300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[6]</a:t>
              </a:r>
              <a:endParaRPr lang="zh-CN" altLang="en-US" sz="1600" b="1" baseline="30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3DF2FA99-E967-435F-BCB5-F925D5EF4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72783" y="3994790"/>
              <a:ext cx="4012889" cy="238935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8" name="箭头: 右 17">
            <a:extLst>
              <a:ext uri="{FF2B5EF4-FFF2-40B4-BE49-F238E27FC236}">
                <a16:creationId xmlns:a16="http://schemas.microsoft.com/office/drawing/2014/main" id="{64C65A9C-CF9C-4810-A499-77791EADDCB8}"/>
              </a:ext>
            </a:extLst>
          </p:cNvPr>
          <p:cNvSpPr/>
          <p:nvPr/>
        </p:nvSpPr>
        <p:spPr>
          <a:xfrm>
            <a:off x="3666456" y="3581110"/>
            <a:ext cx="905523" cy="413680"/>
          </a:xfrm>
          <a:prstGeom prst="rightArrow">
            <a:avLst/>
          </a:prstGeom>
          <a:gradFill>
            <a:gsLst>
              <a:gs pos="50000">
                <a:srgbClr val="C55A11"/>
              </a:gs>
              <a:gs pos="55000">
                <a:srgbClr val="2F559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1CF5A72-6CBD-4D30-82DA-C80646B94D3C}"/>
              </a:ext>
            </a:extLst>
          </p:cNvPr>
          <p:cNvSpPr/>
          <p:nvPr/>
        </p:nvSpPr>
        <p:spPr>
          <a:xfrm>
            <a:off x="424869" y="507991"/>
            <a:ext cx="73891" cy="406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AF6977F-9D82-4F5F-A1A6-F523C15E8734}"/>
              </a:ext>
            </a:extLst>
          </p:cNvPr>
          <p:cNvSpPr txBox="1"/>
          <p:nvPr/>
        </p:nvSpPr>
        <p:spPr>
          <a:xfrm>
            <a:off x="665012" y="449581"/>
            <a:ext cx="11526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2F5597"/>
                </a:solidFill>
              </a:rPr>
              <a:t>Human Pose Estimation      </a:t>
            </a:r>
            <a:r>
              <a:rPr lang="en-US" altLang="zh-CN" sz="2800" b="1" dirty="0">
                <a:solidFill>
                  <a:srgbClr val="C55A11"/>
                </a:solidFill>
              </a:rPr>
              <a:t>VIS</a:t>
            </a:r>
            <a:r>
              <a:rPr lang="en-US" altLang="zh-CN" sz="2800" b="1" dirty="0"/>
              <a:t> </a:t>
            </a:r>
          </a:p>
        </p:txBody>
      </p:sp>
      <p:sp>
        <p:nvSpPr>
          <p:cNvPr id="21" name="乘号 20">
            <a:extLst>
              <a:ext uri="{FF2B5EF4-FFF2-40B4-BE49-F238E27FC236}">
                <a16:creationId xmlns:a16="http://schemas.microsoft.com/office/drawing/2014/main" id="{C1CDE8F9-CF4B-4BC1-B431-CFBF47802C0F}"/>
              </a:ext>
            </a:extLst>
          </p:cNvPr>
          <p:cNvSpPr/>
          <p:nvPr/>
        </p:nvSpPr>
        <p:spPr>
          <a:xfrm>
            <a:off x="4678984" y="500711"/>
            <a:ext cx="463063" cy="472090"/>
          </a:xfrm>
          <a:prstGeom prst="mathMultiply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2B5F7B2-32A5-46A2-9A15-D481AA51A5E6}"/>
              </a:ext>
            </a:extLst>
          </p:cNvPr>
          <p:cNvSpPr txBox="1"/>
          <p:nvPr/>
        </p:nvSpPr>
        <p:spPr>
          <a:xfrm>
            <a:off x="263113" y="5052576"/>
            <a:ext cx="41390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Skeleton,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Pose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Body Expression</a:t>
            </a:r>
          </a:p>
        </p:txBody>
      </p:sp>
    </p:spTree>
    <p:extLst>
      <p:ext uri="{BB962C8B-B14F-4D97-AF65-F5344CB8AC3E}">
        <p14:creationId xmlns:p14="http://schemas.microsoft.com/office/powerpoint/2010/main" val="264951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FB986CC-79CA-4D92-8ABE-BAAD867E8912}"/>
              </a:ext>
            </a:extLst>
          </p:cNvPr>
          <p:cNvSpPr txBox="1"/>
          <p:nvPr/>
        </p:nvSpPr>
        <p:spPr>
          <a:xfrm>
            <a:off x="2807855" y="895390"/>
            <a:ext cx="5523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/>
              <a:t>Outline</a:t>
            </a:r>
            <a:endParaRPr lang="zh-CN" altLang="en-US" sz="40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352B07C-B52A-4999-87B3-E511AA0EA4FF}"/>
              </a:ext>
            </a:extLst>
          </p:cNvPr>
          <p:cNvSpPr txBox="1"/>
          <p:nvPr/>
        </p:nvSpPr>
        <p:spPr>
          <a:xfrm>
            <a:off x="4337975" y="1720840"/>
            <a:ext cx="485832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     Vis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Pros. and Cons.</a:t>
            </a:r>
          </a:p>
          <a:p>
            <a:pPr lvl="1"/>
            <a:endParaRPr lang="en-US" altLang="zh-CN" sz="20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 Vis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 Vis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HPE Vis</a:t>
            </a:r>
          </a:p>
          <a:p>
            <a:pPr lvl="1"/>
            <a:endParaRPr lang="en-US" altLang="zh-CN" sz="20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Work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 and Challenge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Hierarchical Task Analysis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 Demonstration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</a:p>
        </p:txBody>
      </p:sp>
      <p:sp>
        <p:nvSpPr>
          <p:cNvPr id="6" name="乘号 5">
            <a:extLst>
              <a:ext uri="{FF2B5EF4-FFF2-40B4-BE49-F238E27FC236}">
                <a16:creationId xmlns:a16="http://schemas.microsoft.com/office/drawing/2014/main" id="{2BBF2A45-3DAB-493E-BECF-7A633FA03A18}"/>
              </a:ext>
            </a:extLst>
          </p:cNvPr>
          <p:cNvSpPr/>
          <p:nvPr/>
        </p:nvSpPr>
        <p:spPr>
          <a:xfrm>
            <a:off x="5512377" y="1795935"/>
            <a:ext cx="397197" cy="368739"/>
          </a:xfrm>
          <a:prstGeom prst="mathMultiply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889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840A635-C6AA-4BA2-A0D8-53EE93D906F8}"/>
              </a:ext>
            </a:extLst>
          </p:cNvPr>
          <p:cNvSpPr/>
          <p:nvPr/>
        </p:nvSpPr>
        <p:spPr>
          <a:xfrm>
            <a:off x="424869" y="507991"/>
            <a:ext cx="73891" cy="406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69A1F1-107D-46AC-8442-AE54DB8B73C5}"/>
              </a:ext>
            </a:extLst>
          </p:cNvPr>
          <p:cNvSpPr txBox="1"/>
          <p:nvPr/>
        </p:nvSpPr>
        <p:spPr>
          <a:xfrm>
            <a:off x="665012" y="449581"/>
            <a:ext cx="7472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Surveillance Video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606E361-CEFD-40B2-B733-342B2669A0F4}"/>
              </a:ext>
            </a:extLst>
          </p:cNvPr>
          <p:cNvSpPr txBox="1"/>
          <p:nvPr/>
        </p:nvSpPr>
        <p:spPr>
          <a:xfrm>
            <a:off x="424869" y="792879"/>
            <a:ext cx="106278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Challenge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Big Data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Uneven Quality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Noise Data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Loose Structures or Without Story Units</a:t>
            </a: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Analytics Goal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Reduce the time of reviewing videos.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Understand video with low cost.</a:t>
            </a:r>
          </a:p>
        </p:txBody>
      </p:sp>
      <p:pic>
        <p:nvPicPr>
          <p:cNvPr id="7" name="图片 11" descr="房间的摆设布局&#10;&#10;中度可信度描述已自动生成">
            <a:extLst>
              <a:ext uri="{FF2B5EF4-FFF2-40B4-BE49-F238E27FC236}">
                <a16:creationId xmlns:a16="http://schemas.microsoft.com/office/drawing/2014/main" id="{283D4654-4965-437E-8B17-6AC8EDD8D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401"/>
          <a:stretch>
            <a:fillRect/>
          </a:stretch>
        </p:blipFill>
        <p:spPr bwMode="auto">
          <a:xfrm>
            <a:off x="6132513" y="523105"/>
            <a:ext cx="3597413" cy="196439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8F43A18F-1D79-49AF-96D0-73AB1FA53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150" y="1929588"/>
            <a:ext cx="3195890" cy="18024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84A0D04A-DB7A-4566-89AB-B3C089F6EE97}"/>
              </a:ext>
            </a:extLst>
          </p:cNvPr>
          <p:cNvCxnSpPr>
            <a:cxnSpLocks/>
          </p:cNvCxnSpPr>
          <p:nvPr/>
        </p:nvCxnSpPr>
        <p:spPr>
          <a:xfrm>
            <a:off x="8288150" y="1524845"/>
            <a:ext cx="1597945" cy="327947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BBC9301C-CE03-47F9-B971-72C30D41C863}"/>
              </a:ext>
            </a:extLst>
          </p:cNvPr>
          <p:cNvCxnSpPr>
            <a:cxnSpLocks/>
          </p:cNvCxnSpPr>
          <p:nvPr/>
        </p:nvCxnSpPr>
        <p:spPr>
          <a:xfrm>
            <a:off x="7856809" y="1735764"/>
            <a:ext cx="400341" cy="1156474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图片 26" descr="卡通人物&#10;&#10;中度可信度描述已自动生成">
            <a:extLst>
              <a:ext uri="{FF2B5EF4-FFF2-40B4-BE49-F238E27FC236}">
                <a16:creationId xmlns:a16="http://schemas.microsoft.com/office/drawing/2014/main" id="{C648CD9D-EE12-46A0-8462-2630684D4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358" y="2561019"/>
            <a:ext cx="1645781" cy="1645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" name="组合 35">
            <a:extLst>
              <a:ext uri="{FF2B5EF4-FFF2-40B4-BE49-F238E27FC236}">
                <a16:creationId xmlns:a16="http://schemas.microsoft.com/office/drawing/2014/main" id="{1A45F205-3FF2-47B9-9665-3B272283405C}"/>
              </a:ext>
            </a:extLst>
          </p:cNvPr>
          <p:cNvGrpSpPr/>
          <p:nvPr/>
        </p:nvGrpSpPr>
        <p:grpSpPr>
          <a:xfrm>
            <a:off x="2114549" y="5054428"/>
            <a:ext cx="9458029" cy="1373041"/>
            <a:chOff x="2114549" y="5054428"/>
            <a:chExt cx="9458029" cy="1373041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742DDD6D-9013-4B28-9870-C19EB27CDE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14549" y="5054428"/>
              <a:ext cx="4201961" cy="1373041"/>
              <a:chOff x="2252118" y="3489491"/>
              <a:chExt cx="4203078" cy="1372075"/>
            </a:xfrm>
          </p:grpSpPr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4DC3C7A9-CE94-4690-AA40-560369593F19}"/>
                  </a:ext>
                </a:extLst>
              </p:cNvPr>
              <p:cNvSpPr/>
              <p:nvPr/>
            </p:nvSpPr>
            <p:spPr>
              <a:xfrm>
                <a:off x="2252118" y="4141348"/>
                <a:ext cx="1725919" cy="720218"/>
              </a:xfrm>
              <a:prstGeom prst="roundRect">
                <a:avLst/>
              </a:prstGeom>
              <a:solidFill>
                <a:srgbClr val="2F5597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Multi-feature</a:t>
                </a:r>
                <a:endParaRPr lang="zh-CN" altLang="en-US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683BE913-9CAF-4F68-B3B0-D44DC3E6D203}"/>
                  </a:ext>
                </a:extLst>
              </p:cNvPr>
              <p:cNvSpPr/>
              <p:nvPr/>
            </p:nvSpPr>
            <p:spPr>
              <a:xfrm>
                <a:off x="4798994" y="4141348"/>
                <a:ext cx="1656202" cy="718632"/>
              </a:xfrm>
              <a:prstGeom prst="roundRect">
                <a:avLst/>
              </a:prstGeom>
              <a:solidFill>
                <a:srgbClr val="CFD5EA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Series</a:t>
                </a:r>
                <a:endParaRPr lang="zh-CN" altLang="en-US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加号 18">
                <a:extLst>
                  <a:ext uri="{FF2B5EF4-FFF2-40B4-BE49-F238E27FC236}">
                    <a16:creationId xmlns:a16="http://schemas.microsoft.com/office/drawing/2014/main" id="{44639987-D153-47C9-9D8F-3AA7460E1A8A}"/>
                  </a:ext>
                </a:extLst>
              </p:cNvPr>
              <p:cNvSpPr/>
              <p:nvPr/>
            </p:nvSpPr>
            <p:spPr>
              <a:xfrm>
                <a:off x="4172559" y="4338453"/>
                <a:ext cx="431915" cy="360109"/>
              </a:xfrm>
              <a:prstGeom prst="mathPlus">
                <a:avLst/>
              </a:prstGeom>
              <a:solidFill>
                <a:schemeClr val="tx1"/>
              </a:solidFill>
              <a:ln>
                <a:solidFill>
                  <a:srgbClr val="4531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0" name="箭头: 下 19">
                <a:extLst>
                  <a:ext uri="{FF2B5EF4-FFF2-40B4-BE49-F238E27FC236}">
                    <a16:creationId xmlns:a16="http://schemas.microsoft.com/office/drawing/2014/main" id="{F7E150E5-0CC8-4411-8665-CC33CBE6D6C2}"/>
                  </a:ext>
                </a:extLst>
              </p:cNvPr>
              <p:cNvSpPr/>
              <p:nvPr/>
            </p:nvSpPr>
            <p:spPr>
              <a:xfrm>
                <a:off x="2999879" y="3501008"/>
                <a:ext cx="358871" cy="448706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rgbClr val="4531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/>
              </a:p>
            </p:txBody>
          </p:sp>
          <p:sp>
            <p:nvSpPr>
              <p:cNvPr id="21" name="箭头: 下 20">
                <a:extLst>
                  <a:ext uri="{FF2B5EF4-FFF2-40B4-BE49-F238E27FC236}">
                    <a16:creationId xmlns:a16="http://schemas.microsoft.com/office/drawing/2014/main" id="{CC2EC241-82D0-4772-A491-4A18F08438B9}"/>
                  </a:ext>
                </a:extLst>
              </p:cNvPr>
              <p:cNvSpPr/>
              <p:nvPr/>
            </p:nvSpPr>
            <p:spPr>
              <a:xfrm>
                <a:off x="5382239" y="3489491"/>
                <a:ext cx="358871" cy="460223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rgbClr val="4531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E618BF99-1253-46A6-B614-94A4431E48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10982" y="5694120"/>
              <a:ext cx="5061596" cy="720725"/>
              <a:chOff x="6527626" y="4434879"/>
              <a:chExt cx="5062051" cy="720725"/>
            </a:xfrm>
          </p:grpSpPr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B0A895F6-E831-46C9-99E9-9E37D9F387C8}"/>
                  </a:ext>
                </a:extLst>
              </p:cNvPr>
              <p:cNvSpPr/>
              <p:nvPr/>
            </p:nvSpPr>
            <p:spPr>
              <a:xfrm>
                <a:off x="7108705" y="4434879"/>
                <a:ext cx="1947396" cy="720725"/>
              </a:xfrm>
              <a:prstGeom prst="roundRect">
                <a:avLst/>
              </a:prstGeom>
              <a:solidFill>
                <a:srgbClr val="C55A1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Visual Analysis</a:t>
                </a:r>
                <a:endParaRPr lang="zh-CN" altLang="en-US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加号 23">
                <a:extLst>
                  <a:ext uri="{FF2B5EF4-FFF2-40B4-BE49-F238E27FC236}">
                    <a16:creationId xmlns:a16="http://schemas.microsoft.com/office/drawing/2014/main" id="{AA2E86C0-794A-47A2-9CE9-C8B7F96456C4}"/>
                  </a:ext>
                </a:extLst>
              </p:cNvPr>
              <p:cNvSpPr/>
              <p:nvPr/>
            </p:nvSpPr>
            <p:spPr>
              <a:xfrm>
                <a:off x="6527626" y="4628554"/>
                <a:ext cx="431839" cy="360363"/>
              </a:xfrm>
              <a:prstGeom prst="mathPlus">
                <a:avLst/>
              </a:prstGeom>
              <a:solidFill>
                <a:schemeClr val="tx1"/>
              </a:solidFill>
              <a:ln>
                <a:solidFill>
                  <a:srgbClr val="4531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6" name="等号 25">
                <a:extLst>
                  <a:ext uri="{FF2B5EF4-FFF2-40B4-BE49-F238E27FC236}">
                    <a16:creationId xmlns:a16="http://schemas.microsoft.com/office/drawing/2014/main" id="{350E27FF-EC9D-45D9-9507-83F8D6BA46AE}"/>
                  </a:ext>
                </a:extLst>
              </p:cNvPr>
              <p:cNvSpPr/>
              <p:nvPr/>
            </p:nvSpPr>
            <p:spPr>
              <a:xfrm>
                <a:off x="9279013" y="4646017"/>
                <a:ext cx="431839" cy="312737"/>
              </a:xfrm>
              <a:prstGeom prst="mathEqual">
                <a:avLst/>
              </a:prstGeom>
              <a:solidFill>
                <a:schemeClr val="tx1"/>
              </a:solidFill>
              <a:ln>
                <a:solidFill>
                  <a:srgbClr val="4531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495C74D7-126A-49E4-A29E-55B732E939AD}"/>
                  </a:ext>
                </a:extLst>
              </p:cNvPr>
              <p:cNvSpPr/>
              <p:nvPr/>
            </p:nvSpPr>
            <p:spPr>
              <a:xfrm>
                <a:off x="9933764" y="4434879"/>
                <a:ext cx="1655913" cy="719138"/>
              </a:xfrm>
              <a:prstGeom prst="roundRect">
                <a:avLst/>
              </a:prstGeom>
              <a:solidFill>
                <a:srgbClr val="CFD5EA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SurVizor</a:t>
                </a:r>
                <a:endParaRPr lang="zh-CN" altLang="en-US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8" name="组合 24">
            <a:extLst>
              <a:ext uri="{FF2B5EF4-FFF2-40B4-BE49-F238E27FC236}">
                <a16:creationId xmlns:a16="http://schemas.microsoft.com/office/drawing/2014/main" id="{D22BFF12-3E58-4FDE-B654-1B591D3E5604}"/>
              </a:ext>
            </a:extLst>
          </p:cNvPr>
          <p:cNvGrpSpPr>
            <a:grpSpLocks/>
          </p:cNvGrpSpPr>
          <p:nvPr/>
        </p:nvGrpSpPr>
        <p:grpSpPr bwMode="auto">
          <a:xfrm>
            <a:off x="665012" y="3970965"/>
            <a:ext cx="5283515" cy="1049873"/>
            <a:chOff x="407368" y="1732205"/>
            <a:chExt cx="5283525" cy="1050601"/>
          </a:xfrm>
        </p:grpSpPr>
        <p:grpSp>
          <p:nvGrpSpPr>
            <p:cNvPr id="30" name="组合 16">
              <a:extLst>
                <a:ext uri="{FF2B5EF4-FFF2-40B4-BE49-F238E27FC236}">
                  <a16:creationId xmlns:a16="http://schemas.microsoft.com/office/drawing/2014/main" id="{A814CD70-7832-481C-A6DB-FF234D8844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7368" y="1808961"/>
              <a:ext cx="3797156" cy="897090"/>
              <a:chOff x="407368" y="1808961"/>
              <a:chExt cx="3797156" cy="897090"/>
            </a:xfrm>
          </p:grpSpPr>
          <p:pic>
            <p:nvPicPr>
              <p:cNvPr id="32" name="图片 2" descr="图标&#10;&#10;描述已自动生成">
                <a:extLst>
                  <a:ext uri="{FF2B5EF4-FFF2-40B4-BE49-F238E27FC236}">
                    <a16:creationId xmlns:a16="http://schemas.microsoft.com/office/drawing/2014/main" id="{CF2137FE-841D-45F9-A969-7ED469E1FD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7368" y="1808961"/>
                <a:ext cx="897089" cy="8970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3" name="图片 10" descr="图标&#10;&#10;描述已自动生成">
                <a:extLst>
                  <a:ext uri="{FF2B5EF4-FFF2-40B4-BE49-F238E27FC236}">
                    <a16:creationId xmlns:a16="http://schemas.microsoft.com/office/drawing/2014/main" id="{65217A59-68B1-4D62-867E-0D9FD5F8B0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7921" y="1808961"/>
                <a:ext cx="897089" cy="8970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" name="加号 33">
                <a:extLst>
                  <a:ext uri="{FF2B5EF4-FFF2-40B4-BE49-F238E27FC236}">
                    <a16:creationId xmlns:a16="http://schemas.microsoft.com/office/drawing/2014/main" id="{784FDD77-ADFC-4D29-8557-65355174E35E}"/>
                  </a:ext>
                </a:extLst>
              </p:cNvPr>
              <p:cNvSpPr/>
              <p:nvPr/>
            </p:nvSpPr>
            <p:spPr>
              <a:xfrm>
                <a:off x="3772723" y="2107615"/>
                <a:ext cx="431801" cy="360613"/>
              </a:xfrm>
              <a:prstGeom prst="mathPlus">
                <a:avLst/>
              </a:prstGeom>
              <a:solidFill>
                <a:schemeClr val="tx1"/>
              </a:solidFill>
              <a:ln>
                <a:solidFill>
                  <a:srgbClr val="4531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35" name="等号 34">
                <a:extLst>
                  <a:ext uri="{FF2B5EF4-FFF2-40B4-BE49-F238E27FC236}">
                    <a16:creationId xmlns:a16="http://schemas.microsoft.com/office/drawing/2014/main" id="{72C6BDA7-635A-46C3-A000-1E37A4D7B79E}"/>
                  </a:ext>
                </a:extLst>
              </p:cNvPr>
              <p:cNvSpPr/>
              <p:nvPr/>
            </p:nvSpPr>
            <p:spPr>
              <a:xfrm>
                <a:off x="1572836" y="2131446"/>
                <a:ext cx="433388" cy="312954"/>
              </a:xfrm>
              <a:prstGeom prst="mathEqual">
                <a:avLst/>
              </a:prstGeom>
              <a:solidFill>
                <a:schemeClr val="tx1"/>
              </a:solidFill>
              <a:ln>
                <a:solidFill>
                  <a:srgbClr val="4531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1" name="图片 23" descr="图标&#10;&#10;描述已自动生成">
              <a:extLst>
                <a:ext uri="{FF2B5EF4-FFF2-40B4-BE49-F238E27FC236}">
                  <a16:creationId xmlns:a16="http://schemas.microsoft.com/office/drawing/2014/main" id="{EA29F3CB-6D3D-4BBC-964D-1353FF7989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0292" y="1732205"/>
              <a:ext cx="1050601" cy="1050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6249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1015</TotalTime>
  <Words>678</Words>
  <Application>Microsoft Office PowerPoint</Application>
  <PresentationFormat>宽屏</PresentationFormat>
  <Paragraphs>155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等线</vt:lpstr>
      <vt:lpstr>等线 Light</vt:lpstr>
      <vt:lpstr>宋体</vt:lpstr>
      <vt:lpstr>Arial</vt:lpstr>
      <vt:lpstr>Calibri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童</dc:creator>
  <cp:lastModifiedBy>李 童</cp:lastModifiedBy>
  <cp:revision>56</cp:revision>
  <dcterms:created xsi:type="dcterms:W3CDTF">2022-04-21T15:07:55Z</dcterms:created>
  <dcterms:modified xsi:type="dcterms:W3CDTF">2022-07-04T02:38:47Z</dcterms:modified>
</cp:coreProperties>
</file>